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90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7" r:id="rId11"/>
    <p:sldId id="278" r:id="rId12"/>
    <p:sldId id="279" r:id="rId13"/>
    <p:sldId id="280" r:id="rId14"/>
    <p:sldId id="291" r:id="rId15"/>
    <p:sldId id="292" r:id="rId16"/>
    <p:sldId id="293" r:id="rId17"/>
    <p:sldId id="294" r:id="rId18"/>
    <p:sldId id="295" r:id="rId19"/>
    <p:sldId id="288" r:id="rId2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0" autoAdjust="0"/>
  </p:normalViewPr>
  <p:slideViewPr>
    <p:cSldViewPr>
      <p:cViewPr>
        <p:scale>
          <a:sx n="120" d="100"/>
          <a:sy n="120" d="100"/>
        </p:scale>
        <p:origin x="-78" y="-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74C41-C76D-4F92-B20B-F2CAB9C86FFE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BB6DD-4DCE-4F9E-92B5-2D489429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32" y="459740"/>
            <a:ext cx="600710" cy="380365"/>
          </a:xfrm>
          <a:custGeom>
            <a:avLst/>
            <a:gdLst/>
            <a:ahLst/>
            <a:cxnLst/>
            <a:rect l="l" t="t" r="r" b="b"/>
            <a:pathLst>
              <a:path w="600710" h="380365">
                <a:moveTo>
                  <a:pt x="505142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857"/>
                </a:lnTo>
                <a:lnTo>
                  <a:pt x="505142" y="379857"/>
                </a:lnTo>
                <a:lnTo>
                  <a:pt x="600100" y="189864"/>
                </a:lnTo>
                <a:lnTo>
                  <a:pt x="505142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2905" y="-59140"/>
            <a:ext cx="8378189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9863" y="2708910"/>
            <a:ext cx="776427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7982" y="0"/>
            <a:ext cx="4716017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979930" cy="5143500"/>
          </a:xfrm>
          <a:custGeom>
            <a:avLst/>
            <a:gdLst/>
            <a:ahLst/>
            <a:cxnLst/>
            <a:rect l="l" t="t" r="r" b="b"/>
            <a:pathLst>
              <a:path w="1979930" h="5143500">
                <a:moveTo>
                  <a:pt x="1979676" y="0"/>
                </a:moveTo>
                <a:lnTo>
                  <a:pt x="0" y="0"/>
                </a:lnTo>
                <a:lnTo>
                  <a:pt x="0" y="5143500"/>
                </a:lnTo>
                <a:lnTo>
                  <a:pt x="1979676" y="5143500"/>
                </a:lnTo>
                <a:lnTo>
                  <a:pt x="1979676" y="0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979930" cy="5143500"/>
          </a:xfrm>
          <a:custGeom>
            <a:avLst/>
            <a:gdLst/>
            <a:ahLst/>
            <a:cxnLst/>
            <a:rect l="l" t="t" r="r" b="b"/>
            <a:pathLst>
              <a:path w="1979930" h="5143500">
                <a:moveTo>
                  <a:pt x="0" y="5143500"/>
                </a:moveTo>
                <a:lnTo>
                  <a:pt x="1979676" y="5143500"/>
                </a:lnTo>
                <a:lnTo>
                  <a:pt x="1979676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ln w="25400">
            <a:solidFill>
              <a:srgbClr val="788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1523" y="0"/>
            <a:ext cx="5508625" cy="5143500"/>
          </a:xfrm>
          <a:custGeom>
            <a:avLst/>
            <a:gdLst/>
            <a:ahLst/>
            <a:cxnLst/>
            <a:rect l="l" t="t" r="r" b="b"/>
            <a:pathLst>
              <a:path w="5508625" h="5143500">
                <a:moveTo>
                  <a:pt x="5508053" y="0"/>
                </a:moveTo>
                <a:lnTo>
                  <a:pt x="1285811" y="0"/>
                </a:lnTo>
                <a:lnTo>
                  <a:pt x="0" y="5143499"/>
                </a:lnTo>
                <a:lnTo>
                  <a:pt x="4222178" y="5143499"/>
                </a:lnTo>
                <a:lnTo>
                  <a:pt x="5508053" y="0"/>
                </a:lnTo>
                <a:close/>
              </a:path>
            </a:pathLst>
          </a:custGeom>
          <a:solidFill>
            <a:srgbClr val="DD7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628" y="921207"/>
            <a:ext cx="9000743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3606241"/>
            <a:ext cx="291401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5" dirty="0" err="1" smtClean="0">
                <a:solidFill>
                  <a:srgbClr val="FFFFFF"/>
                </a:solidFill>
                <a:latin typeface="Microsoft YaHei"/>
                <a:cs typeface="Microsoft YaHei"/>
              </a:rPr>
              <a:t>Кашекина</a:t>
            </a:r>
            <a:r>
              <a:rPr lang="ru-RU" sz="1400" spc="-5" dirty="0" smtClean="0">
                <a:solidFill>
                  <a:srgbClr val="FFFFFF"/>
                </a:solidFill>
                <a:latin typeface="Microsoft YaHei"/>
                <a:cs typeface="Microsoft YaHei"/>
              </a:rPr>
              <a:t> Елена Владимировна – инструктор по труду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Microsoft YaHei"/>
              <a:cs typeface="Microsoft YaHe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228600" y="26923"/>
            <a:ext cx="5589117" cy="4573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 smtClean="0">
                <a:latin typeface="Microsoft Sans Serif"/>
                <a:cs typeface="Microsoft Sans Serif"/>
              </a:rPr>
              <a:t>Смоленское областное государственное бюджетное учреждение «Демидовский социально – реабилитационный центр для несовершеннолетних «Исток»</a:t>
            </a:r>
            <a:r>
              <a:rPr sz="1200" spc="-5" dirty="0" smtClean="0">
                <a:latin typeface="Microsoft Sans Serif"/>
                <a:cs typeface="Microsoft Sans Serif"/>
              </a:rPr>
              <a:t> </a:t>
            </a:r>
            <a:endParaRPr lang="ru-RU" sz="1200" spc="-5" dirty="0">
              <a:latin typeface="Microsoft Sans Serif"/>
              <a:cs typeface="Microsoft Sans Serif"/>
            </a:endParaRP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мелкой моторики как одно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</a:t>
            </a:r>
          </a:p>
          <a:p>
            <a:pPr marL="347980" marR="5080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средств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развития интеллекта детей с ОВЗ  </a:t>
            </a:r>
          </a:p>
          <a:p>
            <a:pPr marL="347980" marR="5080" algn="ctr">
              <a:lnSpc>
                <a:spcPct val="100000"/>
              </a:lnSpc>
              <a:spcBef>
                <a:spcPts val="100"/>
              </a:spcBef>
            </a:pPr>
            <a:endParaRPr lang="ru-RU" spc="-5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347980" marR="5080" algn="ctr">
              <a:lnSpc>
                <a:spcPct val="100000"/>
              </a:lnSpc>
              <a:spcBef>
                <a:spcPts val="100"/>
              </a:spcBef>
            </a:pPr>
            <a:endParaRPr lang="ru-RU" sz="1400" spc="-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47980" marR="5080" algn="ctr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347980" marR="5080" algn="ctr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724" y="1657350"/>
            <a:ext cx="4608830" cy="0"/>
          </a:xfrm>
          <a:custGeom>
            <a:avLst/>
            <a:gdLst/>
            <a:ahLst/>
            <a:cxnLst/>
            <a:rect l="l" t="t" r="r" b="b"/>
            <a:pathLst>
              <a:path w="4608830">
                <a:moveTo>
                  <a:pt x="0" y="0"/>
                </a:moveTo>
                <a:lnTo>
                  <a:pt x="4608474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Исток1\Downloads\logo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3350"/>
            <a:ext cx="17145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сток1\Desktop\фото подарок\знак инвали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5350"/>
            <a:ext cx="41148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882" y="35178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Практическая</a:t>
            </a:r>
            <a:r>
              <a:rPr spc="-15" dirty="0"/>
              <a:t> </a:t>
            </a:r>
            <a:r>
              <a:rPr spc="-5" dirty="0"/>
              <a:t>работа</a:t>
            </a:r>
            <a:r>
              <a:rPr spc="-20" dirty="0"/>
              <a:t> </a:t>
            </a:r>
            <a:r>
              <a:rPr spc="-5" dirty="0"/>
              <a:t>«Ёжик»</a:t>
            </a:r>
          </a:p>
        </p:txBody>
      </p:sp>
      <p:sp>
        <p:nvSpPr>
          <p:cNvPr id="3" name="object 3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32" y="459740"/>
            <a:ext cx="600710" cy="380365"/>
          </a:xfrm>
          <a:custGeom>
            <a:avLst/>
            <a:gdLst/>
            <a:ahLst/>
            <a:cxnLst/>
            <a:rect l="l" t="t" r="r" b="b"/>
            <a:pathLst>
              <a:path w="600710" h="380365">
                <a:moveTo>
                  <a:pt x="505142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857"/>
                </a:lnTo>
                <a:lnTo>
                  <a:pt x="505142" y="379857"/>
                </a:lnTo>
                <a:lnTo>
                  <a:pt x="600100" y="189864"/>
                </a:lnTo>
                <a:lnTo>
                  <a:pt x="505142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38503" y="474725"/>
            <a:ext cx="75488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Смешиваем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палитре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желтую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красную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краски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(для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получения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оранжевого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цвета)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наносим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лист оранжевые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капли.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5959" y="471678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В)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1032" y="2696210"/>
            <a:ext cx="551180" cy="380365"/>
          </a:xfrm>
          <a:custGeom>
            <a:avLst/>
            <a:gdLst/>
            <a:ahLst/>
            <a:cxnLst/>
            <a:rect l="l" t="t" r="r" b="b"/>
            <a:pathLst>
              <a:path w="551180" h="380364">
                <a:moveTo>
                  <a:pt x="455803" y="0"/>
                </a:moveTo>
                <a:lnTo>
                  <a:pt x="94957" y="0"/>
                </a:lnTo>
                <a:lnTo>
                  <a:pt x="0" y="189991"/>
                </a:lnTo>
                <a:lnTo>
                  <a:pt x="94957" y="379856"/>
                </a:lnTo>
                <a:lnTo>
                  <a:pt x="455803" y="379856"/>
                </a:lnTo>
                <a:lnTo>
                  <a:pt x="550760" y="189991"/>
                </a:lnTo>
                <a:lnTo>
                  <a:pt x="45580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7907" y="2711957"/>
            <a:ext cx="713549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Проводим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расческой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по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оранжевым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каплям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 </a:t>
            </a:r>
            <a:r>
              <a:rPr sz="1500" spc="-5" dirty="0">
                <a:latin typeface="Calibri"/>
                <a:cs typeface="Calibri"/>
              </a:rPr>
              <a:t>направлении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к </a:t>
            </a:r>
            <a:r>
              <a:rPr sz="1500" spc="-10" dirty="0">
                <a:latin typeface="Calibri"/>
                <a:cs typeface="Calibri"/>
              </a:rPr>
              <a:t>верхнему </a:t>
            </a:r>
            <a:r>
              <a:rPr sz="1500" dirty="0">
                <a:latin typeface="Calibri"/>
                <a:cs typeface="Calibri"/>
              </a:rPr>
              <a:t>краю</a:t>
            </a:r>
            <a:r>
              <a:rPr sz="1500" spc="-5" dirty="0">
                <a:latin typeface="Calibri"/>
                <a:cs typeface="Calibri"/>
              </a:rPr>
              <a:t> листа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несколько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раз.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набрав,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зеленую </a:t>
            </a:r>
            <a:r>
              <a:rPr sz="1500" dirty="0">
                <a:latin typeface="Calibri"/>
                <a:cs typeface="Calibri"/>
              </a:rPr>
              <a:t>гуашь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кисть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наносим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капли</a:t>
            </a:r>
            <a:r>
              <a:rPr sz="1500" spc="-10" dirty="0">
                <a:latin typeface="Calibri"/>
                <a:cs typeface="Calibri"/>
              </a:rPr>
              <a:t> зеленого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цвета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внизу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листа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(для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рисования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травы).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863" y="2708910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Г)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5235" y="1024000"/>
            <a:ext cx="2213610" cy="166624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4827" y="3433891"/>
            <a:ext cx="2190750" cy="1649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5959" y="0"/>
            <a:ext cx="5835015" cy="83058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928495">
              <a:lnSpc>
                <a:spcPct val="100000"/>
              </a:lnSpc>
              <a:spcBef>
                <a:spcPts val="840"/>
              </a:spcBef>
            </a:pPr>
            <a:r>
              <a:rPr sz="2400" b="1" spc="-5" dirty="0">
                <a:latin typeface="Calibri"/>
                <a:cs typeface="Calibri"/>
              </a:rPr>
              <a:t>Практическая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работа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«Ёжик»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55499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Д)	</a:t>
            </a:r>
            <a:r>
              <a:rPr sz="1800" spc="-10" dirty="0">
                <a:latin typeface="Calibri"/>
                <a:cs typeface="Calibri"/>
              </a:rPr>
              <a:t>Рисуем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помощи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расчески.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32" y="2696210"/>
            <a:ext cx="551180" cy="380365"/>
          </a:xfrm>
          <a:custGeom>
            <a:avLst/>
            <a:gdLst/>
            <a:ahLst/>
            <a:cxnLst/>
            <a:rect l="l" t="t" r="r" b="b"/>
            <a:pathLst>
              <a:path w="551180" h="380364">
                <a:moveTo>
                  <a:pt x="455803" y="0"/>
                </a:moveTo>
                <a:lnTo>
                  <a:pt x="94957" y="0"/>
                </a:lnTo>
                <a:lnTo>
                  <a:pt x="0" y="189991"/>
                </a:lnTo>
                <a:lnTo>
                  <a:pt x="94957" y="379856"/>
                </a:lnTo>
                <a:lnTo>
                  <a:pt x="455803" y="379856"/>
                </a:lnTo>
                <a:lnTo>
                  <a:pt x="550760" y="189991"/>
                </a:lnTo>
                <a:lnTo>
                  <a:pt x="45580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863" y="2708910"/>
            <a:ext cx="7658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498475">
              <a:lnSpc>
                <a:spcPct val="100000"/>
              </a:lnSpc>
              <a:spcBef>
                <a:spcPts val="100"/>
              </a:spcBef>
              <a:tabLst>
                <a:tab pos="51054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Е)	</a:t>
            </a:r>
            <a:r>
              <a:rPr sz="1800" spc="-5" dirty="0">
                <a:latin typeface="Calibri"/>
                <a:cs typeface="Calibri"/>
              </a:rPr>
              <a:t>Наносим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черную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гуашь в</a:t>
            </a:r>
            <a:r>
              <a:rPr sz="1800" spc="-5" dirty="0">
                <a:latin typeface="Calibri"/>
                <a:cs typeface="Calibri"/>
              </a:rPr>
              <a:t> центр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листа,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рисуя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круглое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цветовое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пятно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помощи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кисти.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9576" y="850900"/>
            <a:ext cx="2286000" cy="1720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9576" y="3284626"/>
            <a:ext cx="2286000" cy="1720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12420" marR="306705" algn="ctr">
              <a:lnSpc>
                <a:spcPct val="100000"/>
              </a:lnSpc>
              <a:spcBef>
                <a:spcPts val="840"/>
              </a:spcBef>
            </a:pPr>
            <a:r>
              <a:rPr spc="-5" dirty="0"/>
              <a:t>Практическая</a:t>
            </a:r>
            <a:r>
              <a:rPr spc="-10" dirty="0"/>
              <a:t> </a:t>
            </a:r>
            <a:r>
              <a:rPr spc="-5" dirty="0"/>
              <a:t>работа</a:t>
            </a:r>
            <a:r>
              <a:rPr spc="-10" dirty="0"/>
              <a:t> </a:t>
            </a:r>
            <a:r>
              <a:rPr spc="-5" dirty="0"/>
              <a:t>«Ёжик»</a:t>
            </a:r>
          </a:p>
          <a:p>
            <a:pPr marL="325120">
              <a:lnSpc>
                <a:spcPct val="100000"/>
              </a:lnSpc>
              <a:spcBef>
                <a:spcPts val="560"/>
              </a:spcBef>
              <a:tabLst>
                <a:tab pos="868044" algn="l"/>
              </a:tabLst>
            </a:pPr>
            <a:r>
              <a:rPr sz="1800" dirty="0">
                <a:solidFill>
                  <a:srgbClr val="FFFFFF"/>
                </a:solidFill>
              </a:rPr>
              <a:t>Ж)	</a:t>
            </a:r>
            <a:r>
              <a:rPr sz="1800" b="0" spc="-10" dirty="0">
                <a:latin typeface="Calibri"/>
                <a:cs typeface="Calibri"/>
              </a:rPr>
              <a:t>Рисуем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расческой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иголки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ежику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(от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центра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черного</a:t>
            </a:r>
            <a:r>
              <a:rPr sz="1800" b="0" spc="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пятна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в разные</a:t>
            </a:r>
            <a:r>
              <a:rPr sz="1800" b="0" spc="2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стороны)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32" y="2696210"/>
            <a:ext cx="551180" cy="380365"/>
          </a:xfrm>
          <a:custGeom>
            <a:avLst/>
            <a:gdLst/>
            <a:ahLst/>
            <a:cxnLst/>
            <a:rect l="l" t="t" r="r" b="b"/>
            <a:pathLst>
              <a:path w="551180" h="380364">
                <a:moveTo>
                  <a:pt x="455803" y="0"/>
                </a:moveTo>
                <a:lnTo>
                  <a:pt x="94957" y="0"/>
                </a:lnTo>
                <a:lnTo>
                  <a:pt x="0" y="189991"/>
                </a:lnTo>
                <a:lnTo>
                  <a:pt x="94957" y="379856"/>
                </a:lnTo>
                <a:lnTo>
                  <a:pt x="455803" y="379856"/>
                </a:lnTo>
                <a:lnTo>
                  <a:pt x="550760" y="189991"/>
                </a:lnTo>
                <a:lnTo>
                  <a:pt x="45580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9863" y="2708910"/>
            <a:ext cx="7680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0540" marR="5080" indent="-498475">
              <a:lnSpc>
                <a:spcPct val="100000"/>
              </a:lnSpc>
              <a:spcBef>
                <a:spcPts val="100"/>
              </a:spcBef>
              <a:tabLst>
                <a:tab pos="51054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З)	</a:t>
            </a:r>
            <a:r>
              <a:rPr sz="1800" spc="-10" dirty="0">
                <a:latin typeface="Calibri"/>
                <a:cs typeface="Calibri"/>
              </a:rPr>
              <a:t>Рисуем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коричневой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гуашью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ежику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мордочку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лапки, </a:t>
            </a:r>
            <a:r>
              <a:rPr sz="1800" spc="-10" dirty="0">
                <a:latin typeface="Calibri"/>
                <a:cs typeface="Calibri"/>
              </a:rPr>
              <a:t>белой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гуашью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глаз,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черной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носик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зрачок.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2901" y="870838"/>
            <a:ext cx="2352675" cy="17716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7255" y="3303716"/>
            <a:ext cx="2353310" cy="17716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4002" y="3303716"/>
            <a:ext cx="2343150" cy="1764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882" y="35178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Практическая</a:t>
            </a:r>
            <a:r>
              <a:rPr spc="-15" dirty="0"/>
              <a:t> </a:t>
            </a:r>
            <a:r>
              <a:rPr spc="-5" dirty="0"/>
              <a:t>работа</a:t>
            </a:r>
            <a:r>
              <a:rPr spc="-20" dirty="0"/>
              <a:t> </a:t>
            </a:r>
            <a:r>
              <a:rPr spc="-5" dirty="0"/>
              <a:t>«Ёжик»</a:t>
            </a:r>
          </a:p>
        </p:txBody>
      </p:sp>
      <p:sp>
        <p:nvSpPr>
          <p:cNvPr id="3" name="object 3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32" y="553847"/>
            <a:ext cx="600710" cy="380365"/>
          </a:xfrm>
          <a:custGeom>
            <a:avLst/>
            <a:gdLst/>
            <a:ahLst/>
            <a:cxnLst/>
            <a:rect l="l" t="t" r="r" b="b"/>
            <a:pathLst>
              <a:path w="600710" h="380365">
                <a:moveTo>
                  <a:pt x="505142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856"/>
                </a:lnTo>
                <a:lnTo>
                  <a:pt x="505142" y="379856"/>
                </a:lnTo>
                <a:lnTo>
                  <a:pt x="600100" y="189864"/>
                </a:lnTo>
                <a:lnTo>
                  <a:pt x="505142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5959" y="565784"/>
            <a:ext cx="7781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99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И)	</a:t>
            </a:r>
            <a:r>
              <a:rPr sz="1800" spc="-10" dirty="0">
                <a:latin typeface="Calibri"/>
                <a:cs typeface="Calibri"/>
              </a:rPr>
              <a:t>Рисуем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синей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гуашью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облака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помощи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расчески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«превращаем»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 в</a:t>
            </a:r>
            <a:endParaRPr sz="1800">
              <a:latin typeface="Calibri"/>
              <a:cs typeface="Calibri"/>
            </a:endParaRPr>
          </a:p>
          <a:p>
            <a:pPr marL="55499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«дождевые».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1824" y="1756740"/>
            <a:ext cx="2889885" cy="21765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2645" y="1773631"/>
            <a:ext cx="2867787" cy="2159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 «Времена года»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28" y="921207"/>
            <a:ext cx="9000743" cy="1938992"/>
          </a:xfrm>
        </p:spPr>
        <p:txBody>
          <a:bodyPr/>
          <a:lstStyle/>
          <a:p>
            <a:pPr algn="ctr"/>
            <a:r>
              <a:rPr lang="ru-RU" b="1" spc="-5" dirty="0" smtClean="0"/>
              <a:t>Вспомогательные</a:t>
            </a:r>
            <a:r>
              <a:rPr lang="ru-RU" b="1" spc="-20" dirty="0" smtClean="0"/>
              <a:t> </a:t>
            </a:r>
            <a:r>
              <a:rPr lang="ru-RU" b="1" spc="-5" dirty="0" smtClean="0"/>
              <a:t>инструменты и материалы: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pc="-5" dirty="0" smtClean="0"/>
              <a:t>Пластиковые прозрачные крышки любого размера;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pc="-5" dirty="0" smtClean="0"/>
              <a:t>Разноцветный пластилин;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pc="-5" dirty="0" smtClean="0"/>
              <a:t>Нож для пластилина;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pc="-5" dirty="0" smtClean="0"/>
              <a:t>Коврик для лепки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pc="-5" dirty="0" smtClean="0"/>
          </a:p>
          <a:p>
            <a:pPr algn="ctr"/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1026" name="Picture 2" descr="C:\Users\1526C~1\AppData\Local\Temp\Rar$DI12.410\IMG_20241024_112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926519" y="2242948"/>
            <a:ext cx="3774333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526C~1\AppData\Local\Temp\Rar$DI24.977\IMG_20241024_112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43150"/>
            <a:ext cx="3657782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1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Практическая работа «Времена года»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28" y="921207"/>
            <a:ext cx="9000743" cy="1384995"/>
          </a:xfrm>
        </p:spPr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ru-RU" dirty="0" smtClean="0"/>
              <a:t>Лепим из пластилина ствол дерева на одной из крышек</a:t>
            </a:r>
          </a:p>
          <a:p>
            <a:pPr marL="400050" indent="-400050">
              <a:buFont typeface="+mj-lt"/>
              <a:buAutoNum type="romanUcPeriod"/>
            </a:pPr>
            <a:endParaRPr lang="ru-RU" dirty="0" smtClean="0"/>
          </a:p>
          <a:p>
            <a:r>
              <a:rPr lang="ru-RU" dirty="0" smtClean="0"/>
              <a:t>     (даем свободу выбора ребенку в подборе цвета и формы)</a:t>
            </a:r>
            <a:endParaRPr lang="ru-RU" dirty="0"/>
          </a:p>
          <a:p>
            <a:pPr marL="400050" indent="-400050">
              <a:buFont typeface="+mj-lt"/>
              <a:buAutoNum type="romanUcPeriod"/>
            </a:pPr>
            <a:endParaRPr lang="ru-RU" dirty="0"/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  <p:pic>
        <p:nvPicPr>
          <p:cNvPr id="2053" name="Picture 5" descr="C:\Users\1526C~1\AppData\Local\Temp\Rar$DI00.187\IMG_20241024_115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9714"/>
            <a:ext cx="280800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38350"/>
            <a:ext cx="4174087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8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/>
              <a:t>Практическая работа «Времена года»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28" y="921207"/>
            <a:ext cx="9000743" cy="1661993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. На четырех крышках из пластилина лепим листья, цветы и т.д., соответствующие временам года.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1526C~1\AppData\Local\Temp\Rar$DI36.684\IMG_20241024_115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1066800" y="1657350"/>
            <a:ext cx="2403000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526C~1\AppData\Local\Temp\Rar$DI41.204\IMG_20241024_115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2150"/>
            <a:ext cx="4128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3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/>
              <a:t>Практическая работа «Времена года»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28" y="921207"/>
            <a:ext cx="9000743" cy="553998"/>
          </a:xfrm>
        </p:spPr>
        <p:txBody>
          <a:bodyPr/>
          <a:lstStyle/>
          <a:p>
            <a:r>
              <a:rPr lang="en-US" dirty="0" smtClean="0"/>
              <a:t>III</a:t>
            </a:r>
            <a:r>
              <a:rPr lang="ru-RU" dirty="0" smtClean="0"/>
              <a:t>. Прикладывает поочередно к крышке со стволом крышки с временами года.</a:t>
            </a:r>
          </a:p>
          <a:p>
            <a:endParaRPr lang="ru-RU" dirty="0"/>
          </a:p>
        </p:txBody>
      </p:sp>
      <p:pic>
        <p:nvPicPr>
          <p:cNvPr id="4098" name="Picture 2" descr="C:\Users\1526C~1\AppData\Local\Temp\Rar$DI00.010\IMG_20241024_12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2214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526C~1\AppData\Local\Temp\Rar$DI00.150\IMG_20241024_12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6795"/>
            <a:ext cx="2214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526C~1\AppData\Local\Temp\Rar$DI05.127\IMG_20241024_120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56795"/>
            <a:ext cx="2160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526C~1\AppData\Local\Temp\Rar$DI12.607\IMG_20241024_120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56795"/>
            <a:ext cx="21336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0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/>
              <a:t>Практическая работа «Времена года»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526C~1\AppData\Local\Temp\Rar$DI00.780\IMG_20241024_112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0000">
            <a:off x="5181600" y="361950"/>
            <a:ext cx="33480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526C~1\AppData\Local\Temp\Rar$DI00.702\IMG_20241024_112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" y="36195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3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1" y="0"/>
            <a:ext cx="5634355" cy="5143500"/>
          </a:xfrm>
          <a:custGeom>
            <a:avLst/>
            <a:gdLst/>
            <a:ahLst/>
            <a:cxnLst/>
            <a:rect l="l" t="t" r="r" b="b"/>
            <a:pathLst>
              <a:path w="5634355" h="5143500">
                <a:moveTo>
                  <a:pt x="29532" y="0"/>
                </a:moveTo>
                <a:lnTo>
                  <a:pt x="0" y="0"/>
                </a:lnTo>
                <a:lnTo>
                  <a:pt x="0" y="5143499"/>
                </a:lnTo>
                <a:lnTo>
                  <a:pt x="3490685" y="5143499"/>
                </a:lnTo>
                <a:lnTo>
                  <a:pt x="5634005" y="1650"/>
                </a:lnTo>
                <a:lnTo>
                  <a:pt x="30632" y="1650"/>
                </a:lnTo>
                <a:lnTo>
                  <a:pt x="29532" y="0"/>
                </a:lnTo>
                <a:close/>
              </a:path>
            </a:pathLst>
          </a:custGeom>
          <a:solidFill>
            <a:srgbClr val="F3A346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10860000">
            <a:off x="2693549" y="2439161"/>
            <a:ext cx="28124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501130" cy="5143500"/>
            <a:chOff x="0" y="0"/>
            <a:chExt cx="6501130" cy="5143500"/>
          </a:xfrm>
        </p:grpSpPr>
        <p:sp>
          <p:nvSpPr>
            <p:cNvPr id="5" name="object 5"/>
            <p:cNvSpPr/>
            <p:nvPr/>
          </p:nvSpPr>
          <p:spPr>
            <a:xfrm>
              <a:off x="0" y="2290698"/>
              <a:ext cx="5092700" cy="2853055"/>
            </a:xfrm>
            <a:custGeom>
              <a:avLst/>
              <a:gdLst/>
              <a:ahLst/>
              <a:cxnLst/>
              <a:rect l="l" t="t" r="r" b="b"/>
              <a:pathLst>
                <a:path w="5092700" h="2853054">
                  <a:moveTo>
                    <a:pt x="3289541" y="10795"/>
                  </a:moveTo>
                  <a:lnTo>
                    <a:pt x="0" y="10795"/>
                  </a:lnTo>
                  <a:lnTo>
                    <a:pt x="0" y="660273"/>
                  </a:lnTo>
                  <a:lnTo>
                    <a:pt x="2660904" y="660273"/>
                  </a:lnTo>
                  <a:lnTo>
                    <a:pt x="3289541" y="10795"/>
                  </a:lnTo>
                  <a:close/>
                </a:path>
                <a:path w="5092700" h="2853054">
                  <a:moveTo>
                    <a:pt x="5092446" y="32512"/>
                  </a:moveTo>
                  <a:lnTo>
                    <a:pt x="4666996" y="0"/>
                  </a:lnTo>
                  <a:lnTo>
                    <a:pt x="3472307" y="2852801"/>
                  </a:lnTo>
                  <a:lnTo>
                    <a:pt x="3926878" y="2852801"/>
                  </a:lnTo>
                  <a:lnTo>
                    <a:pt x="5092446" y="32512"/>
                  </a:lnTo>
                  <a:close/>
                </a:path>
              </a:pathLst>
            </a:custGeom>
            <a:solidFill>
              <a:srgbClr val="9253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4964" y="0"/>
              <a:ext cx="1836420" cy="3344545"/>
            </a:xfrm>
            <a:custGeom>
              <a:avLst/>
              <a:gdLst/>
              <a:ahLst/>
              <a:cxnLst/>
              <a:rect l="l" t="t" r="r" b="b"/>
              <a:pathLst>
                <a:path w="1836420" h="3344545">
                  <a:moveTo>
                    <a:pt x="1836043" y="0"/>
                  </a:moveTo>
                  <a:lnTo>
                    <a:pt x="1424373" y="0"/>
                  </a:lnTo>
                  <a:lnTo>
                    <a:pt x="0" y="3337432"/>
                  </a:lnTo>
                  <a:lnTo>
                    <a:pt x="375920" y="3344037"/>
                  </a:lnTo>
                  <a:lnTo>
                    <a:pt x="1836043" y="0"/>
                  </a:lnTo>
                  <a:close/>
                </a:path>
              </a:pathLst>
            </a:custGeom>
            <a:solidFill>
              <a:srgbClr val="F3A3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828406" y="2171445"/>
            <a:ext cx="1300480" cy="2972435"/>
          </a:xfrm>
          <a:custGeom>
            <a:avLst/>
            <a:gdLst/>
            <a:ahLst/>
            <a:cxnLst/>
            <a:rect l="l" t="t" r="r" b="b"/>
            <a:pathLst>
              <a:path w="1300479" h="2972435">
                <a:moveTo>
                  <a:pt x="1300479" y="0"/>
                </a:moveTo>
                <a:lnTo>
                  <a:pt x="0" y="2972053"/>
                </a:lnTo>
                <a:lnTo>
                  <a:pt x="1300479" y="2972053"/>
                </a:lnTo>
                <a:lnTo>
                  <a:pt x="1300479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2100" y="2247087"/>
            <a:ext cx="5041900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Спа</a:t>
            </a:r>
            <a:r>
              <a:rPr lang="ru-RU" sz="4100" b="0" spc="-5" dirty="0" err="1" smtClean="0">
                <a:solidFill>
                  <a:srgbClr val="FFFFFF"/>
                </a:solidFill>
              </a:rPr>
              <a:t>сибо</a:t>
            </a:r>
            <a:r>
              <a:rPr lang="ru-RU" sz="4100" b="0" spc="-5" dirty="0" smtClean="0">
                <a:solidFill>
                  <a:srgbClr val="FFFFFF"/>
                </a:solidFill>
              </a:rPr>
              <a:t> за внимание!  </a:t>
            </a:r>
            <a:endParaRPr sz="4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3119" y="-17576"/>
            <a:ext cx="7477760" cy="369332"/>
          </a:xfrm>
        </p:spPr>
        <p:txBody>
          <a:bodyPr/>
          <a:lstStyle/>
          <a:p>
            <a:pPr algn="ctr"/>
            <a:r>
              <a:rPr lang="ru-RU" dirty="0" smtClean="0"/>
              <a:t>ОСНОВНЫЕ ЦЕЛИ занятий с детьми: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21599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Улучшение памяти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внимания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слухового и зрительного восприятия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речи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Выработка усидчивости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Улучшение работы мозга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Развитие бытовых навыков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4709160" y="1352549"/>
            <a:ext cx="3977640" cy="32251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сток1\Desktop\IMG_20240329_113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5255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17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3626" y="1085341"/>
            <a:ext cx="3625850" cy="979169"/>
          </a:xfrm>
          <a:custGeom>
            <a:avLst/>
            <a:gdLst/>
            <a:ahLst/>
            <a:cxnLst/>
            <a:rect l="l" t="t" r="r" b="b"/>
            <a:pathLst>
              <a:path w="3625850" h="979169">
                <a:moveTo>
                  <a:pt x="3625850" y="0"/>
                </a:moveTo>
                <a:lnTo>
                  <a:pt x="186689" y="0"/>
                </a:lnTo>
                <a:lnTo>
                  <a:pt x="0" y="489331"/>
                </a:lnTo>
                <a:lnTo>
                  <a:pt x="186689" y="978789"/>
                </a:lnTo>
                <a:lnTo>
                  <a:pt x="3625850" y="978789"/>
                </a:lnTo>
                <a:lnTo>
                  <a:pt x="3439159" y="489331"/>
                </a:lnTo>
                <a:lnTo>
                  <a:pt x="3625850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3830080"/>
            <a:ext cx="3702050" cy="979169"/>
          </a:xfrm>
          <a:custGeom>
            <a:avLst/>
            <a:gdLst/>
            <a:ahLst/>
            <a:cxnLst/>
            <a:rect l="l" t="t" r="r" b="b"/>
            <a:pathLst>
              <a:path w="3625850" h="979170">
                <a:moveTo>
                  <a:pt x="3625723" y="0"/>
                </a:moveTo>
                <a:lnTo>
                  <a:pt x="186562" y="0"/>
                </a:lnTo>
                <a:lnTo>
                  <a:pt x="0" y="489318"/>
                </a:lnTo>
                <a:lnTo>
                  <a:pt x="186562" y="978687"/>
                </a:lnTo>
                <a:lnTo>
                  <a:pt x="3625723" y="978687"/>
                </a:lnTo>
                <a:lnTo>
                  <a:pt x="3439159" y="489318"/>
                </a:lnTo>
                <a:lnTo>
                  <a:pt x="362572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Создавать  условия для проведения продуктивных  занятий с ребенком 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947411" y="2412492"/>
            <a:ext cx="3625850" cy="979169"/>
          </a:xfrm>
          <a:custGeom>
            <a:avLst/>
            <a:gdLst/>
            <a:ahLst/>
            <a:cxnLst/>
            <a:rect l="l" t="t" r="r" b="b"/>
            <a:pathLst>
              <a:path w="3625850" h="979170">
                <a:moveTo>
                  <a:pt x="3625722" y="0"/>
                </a:moveTo>
                <a:lnTo>
                  <a:pt x="186562" y="0"/>
                </a:lnTo>
                <a:lnTo>
                  <a:pt x="0" y="489331"/>
                </a:lnTo>
                <a:lnTo>
                  <a:pt x="186562" y="978788"/>
                </a:lnTo>
                <a:lnTo>
                  <a:pt x="3625722" y="978788"/>
                </a:lnTo>
                <a:lnTo>
                  <a:pt x="3439160" y="489331"/>
                </a:lnTo>
                <a:lnTo>
                  <a:pt x="3625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4330" y="1536572"/>
            <a:ext cx="747395" cy="76200"/>
          </a:xfrm>
          <a:custGeom>
            <a:avLst/>
            <a:gdLst/>
            <a:ahLst/>
            <a:cxnLst/>
            <a:rect l="l" t="t" r="r" b="b"/>
            <a:pathLst>
              <a:path w="747395" h="76200">
                <a:moveTo>
                  <a:pt x="709295" y="0"/>
                </a:moveTo>
                <a:lnTo>
                  <a:pt x="694501" y="2988"/>
                </a:lnTo>
                <a:lnTo>
                  <a:pt x="682386" y="11144"/>
                </a:lnTo>
                <a:lnTo>
                  <a:pt x="674201" y="23252"/>
                </a:lnTo>
                <a:lnTo>
                  <a:pt x="671195" y="38100"/>
                </a:lnTo>
                <a:lnTo>
                  <a:pt x="674201" y="52947"/>
                </a:lnTo>
                <a:lnTo>
                  <a:pt x="682386" y="65055"/>
                </a:lnTo>
                <a:lnTo>
                  <a:pt x="694501" y="73211"/>
                </a:lnTo>
                <a:lnTo>
                  <a:pt x="709295" y="76200"/>
                </a:lnTo>
                <a:lnTo>
                  <a:pt x="724142" y="73211"/>
                </a:lnTo>
                <a:lnTo>
                  <a:pt x="736250" y="65055"/>
                </a:lnTo>
                <a:lnTo>
                  <a:pt x="744406" y="52947"/>
                </a:lnTo>
                <a:lnTo>
                  <a:pt x="746116" y="44450"/>
                </a:lnTo>
                <a:lnTo>
                  <a:pt x="709295" y="44450"/>
                </a:lnTo>
                <a:lnTo>
                  <a:pt x="709295" y="31750"/>
                </a:lnTo>
                <a:lnTo>
                  <a:pt x="746116" y="31750"/>
                </a:lnTo>
                <a:lnTo>
                  <a:pt x="744406" y="23252"/>
                </a:lnTo>
                <a:lnTo>
                  <a:pt x="736250" y="11144"/>
                </a:lnTo>
                <a:lnTo>
                  <a:pt x="724142" y="2988"/>
                </a:lnTo>
                <a:lnTo>
                  <a:pt x="709295" y="0"/>
                </a:lnTo>
                <a:close/>
              </a:path>
              <a:path w="747395" h="76200">
                <a:moveTo>
                  <a:pt x="67248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72480" y="44450"/>
                </a:lnTo>
                <a:lnTo>
                  <a:pt x="671195" y="38100"/>
                </a:lnTo>
                <a:lnTo>
                  <a:pt x="672480" y="31750"/>
                </a:lnTo>
                <a:close/>
              </a:path>
              <a:path w="747395" h="76200">
                <a:moveTo>
                  <a:pt x="746116" y="31750"/>
                </a:moveTo>
                <a:lnTo>
                  <a:pt x="709295" y="31750"/>
                </a:lnTo>
                <a:lnTo>
                  <a:pt x="709295" y="44450"/>
                </a:lnTo>
                <a:lnTo>
                  <a:pt x="746116" y="44450"/>
                </a:lnTo>
                <a:lnTo>
                  <a:pt x="747395" y="38100"/>
                </a:lnTo>
                <a:lnTo>
                  <a:pt x="746116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4330" y="4142282"/>
            <a:ext cx="766445" cy="76200"/>
          </a:xfrm>
          <a:custGeom>
            <a:avLst/>
            <a:gdLst/>
            <a:ahLst/>
            <a:cxnLst/>
            <a:rect l="l" t="t" r="r" b="b"/>
            <a:pathLst>
              <a:path w="766445" h="76200">
                <a:moveTo>
                  <a:pt x="728345" y="0"/>
                </a:moveTo>
                <a:lnTo>
                  <a:pt x="713551" y="2993"/>
                </a:lnTo>
                <a:lnTo>
                  <a:pt x="701436" y="11158"/>
                </a:lnTo>
                <a:lnTo>
                  <a:pt x="693251" y="23268"/>
                </a:lnTo>
                <a:lnTo>
                  <a:pt x="690245" y="38100"/>
                </a:lnTo>
                <a:lnTo>
                  <a:pt x="693251" y="52931"/>
                </a:lnTo>
                <a:lnTo>
                  <a:pt x="701436" y="65041"/>
                </a:lnTo>
                <a:lnTo>
                  <a:pt x="713551" y="73206"/>
                </a:lnTo>
                <a:lnTo>
                  <a:pt x="728345" y="76200"/>
                </a:lnTo>
                <a:lnTo>
                  <a:pt x="743192" y="73206"/>
                </a:lnTo>
                <a:lnTo>
                  <a:pt x="755300" y="65041"/>
                </a:lnTo>
                <a:lnTo>
                  <a:pt x="763456" y="52931"/>
                </a:lnTo>
                <a:lnTo>
                  <a:pt x="765165" y="44450"/>
                </a:lnTo>
                <a:lnTo>
                  <a:pt x="728345" y="44450"/>
                </a:lnTo>
                <a:lnTo>
                  <a:pt x="728345" y="31750"/>
                </a:lnTo>
                <a:lnTo>
                  <a:pt x="765165" y="31750"/>
                </a:lnTo>
                <a:lnTo>
                  <a:pt x="763456" y="23268"/>
                </a:lnTo>
                <a:lnTo>
                  <a:pt x="755300" y="11158"/>
                </a:lnTo>
                <a:lnTo>
                  <a:pt x="743192" y="2993"/>
                </a:lnTo>
                <a:lnTo>
                  <a:pt x="728345" y="0"/>
                </a:lnTo>
                <a:close/>
              </a:path>
              <a:path w="766445" h="76200">
                <a:moveTo>
                  <a:pt x="69153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91532" y="44450"/>
                </a:lnTo>
                <a:lnTo>
                  <a:pt x="690245" y="38100"/>
                </a:lnTo>
                <a:lnTo>
                  <a:pt x="691532" y="31750"/>
                </a:lnTo>
                <a:close/>
              </a:path>
              <a:path w="766445" h="76200">
                <a:moveTo>
                  <a:pt x="765165" y="31750"/>
                </a:moveTo>
                <a:lnTo>
                  <a:pt x="728345" y="31750"/>
                </a:lnTo>
                <a:lnTo>
                  <a:pt x="728345" y="44450"/>
                </a:lnTo>
                <a:lnTo>
                  <a:pt x="765165" y="44450"/>
                </a:lnTo>
                <a:lnTo>
                  <a:pt x="766445" y="38100"/>
                </a:lnTo>
                <a:lnTo>
                  <a:pt x="765165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4330" y="2863723"/>
            <a:ext cx="1316990" cy="76200"/>
          </a:xfrm>
          <a:custGeom>
            <a:avLst/>
            <a:gdLst/>
            <a:ahLst/>
            <a:cxnLst/>
            <a:rect l="l" t="t" r="r" b="b"/>
            <a:pathLst>
              <a:path w="1316989" h="76200">
                <a:moveTo>
                  <a:pt x="1278509" y="0"/>
                </a:moveTo>
                <a:lnTo>
                  <a:pt x="1263642" y="2915"/>
                </a:lnTo>
                <a:lnTo>
                  <a:pt x="1251489" y="11033"/>
                </a:lnTo>
                <a:lnTo>
                  <a:pt x="1243290" y="23127"/>
                </a:lnTo>
                <a:lnTo>
                  <a:pt x="1241583" y="31552"/>
                </a:lnTo>
                <a:lnTo>
                  <a:pt x="1278382" y="31750"/>
                </a:lnTo>
                <a:lnTo>
                  <a:pt x="1278255" y="44450"/>
                </a:lnTo>
                <a:lnTo>
                  <a:pt x="1241549" y="44450"/>
                </a:lnTo>
                <a:lnTo>
                  <a:pt x="1243177" y="52768"/>
                </a:lnTo>
                <a:lnTo>
                  <a:pt x="1251251" y="64896"/>
                </a:lnTo>
                <a:lnTo>
                  <a:pt x="1263302" y="73120"/>
                </a:lnTo>
                <a:lnTo>
                  <a:pt x="1278128" y="76200"/>
                </a:lnTo>
                <a:lnTo>
                  <a:pt x="1292996" y="73304"/>
                </a:lnTo>
                <a:lnTo>
                  <a:pt x="1305163" y="65230"/>
                </a:lnTo>
                <a:lnTo>
                  <a:pt x="1313400" y="53179"/>
                </a:lnTo>
                <a:lnTo>
                  <a:pt x="1315214" y="44450"/>
                </a:lnTo>
                <a:lnTo>
                  <a:pt x="1278255" y="44450"/>
                </a:lnTo>
                <a:lnTo>
                  <a:pt x="1315255" y="44252"/>
                </a:lnTo>
                <a:lnTo>
                  <a:pt x="1316482" y="38353"/>
                </a:lnTo>
                <a:lnTo>
                  <a:pt x="1313513" y="23485"/>
                </a:lnTo>
                <a:lnTo>
                  <a:pt x="1305401" y="11318"/>
                </a:lnTo>
                <a:lnTo>
                  <a:pt x="1293336" y="3081"/>
                </a:lnTo>
                <a:lnTo>
                  <a:pt x="1278509" y="0"/>
                </a:lnTo>
                <a:close/>
              </a:path>
              <a:path w="1316989" h="76200">
                <a:moveTo>
                  <a:pt x="1241583" y="31552"/>
                </a:moveTo>
                <a:lnTo>
                  <a:pt x="1240359" y="37591"/>
                </a:lnTo>
                <a:lnTo>
                  <a:pt x="1240356" y="38353"/>
                </a:lnTo>
                <a:lnTo>
                  <a:pt x="1241510" y="44252"/>
                </a:lnTo>
                <a:lnTo>
                  <a:pt x="1278255" y="44450"/>
                </a:lnTo>
                <a:lnTo>
                  <a:pt x="1278382" y="31750"/>
                </a:lnTo>
                <a:lnTo>
                  <a:pt x="1241583" y="31552"/>
                </a:lnTo>
                <a:close/>
              </a:path>
              <a:path w="1316989" h="76200">
                <a:moveTo>
                  <a:pt x="0" y="24891"/>
                </a:moveTo>
                <a:lnTo>
                  <a:pt x="0" y="37591"/>
                </a:lnTo>
                <a:lnTo>
                  <a:pt x="1241510" y="44252"/>
                </a:lnTo>
                <a:lnTo>
                  <a:pt x="1240356" y="38353"/>
                </a:lnTo>
                <a:lnTo>
                  <a:pt x="1240359" y="37591"/>
                </a:lnTo>
                <a:lnTo>
                  <a:pt x="1241583" y="31552"/>
                </a:lnTo>
                <a:lnTo>
                  <a:pt x="0" y="2489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5058" y="1171194"/>
            <a:ext cx="3264535" cy="2713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730">
              <a:lnSpc>
                <a:spcPct val="100000"/>
              </a:lnSpc>
              <a:spcBef>
                <a:spcPts val="100"/>
              </a:spcBef>
            </a:pPr>
            <a:r>
              <a:rPr sz="15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dirty="0" err="1" smtClean="0">
                <a:solidFill>
                  <a:srgbClr val="FFFFFF"/>
                </a:solidFill>
                <a:latin typeface="Calibri"/>
                <a:cs typeface="Calibri"/>
              </a:rPr>
              <a:t>аниматься</a:t>
            </a:r>
            <a:r>
              <a:rPr sz="15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ребенком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домашних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условиях </a:t>
            </a:r>
            <a:r>
              <a:rPr sz="1500" spc="-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самостоятельно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Calibri"/>
              <a:cs typeface="Calibri"/>
            </a:endParaRPr>
          </a:p>
          <a:p>
            <a:pPr marL="544195" algn="just">
              <a:lnSpc>
                <a:spcPct val="100000"/>
              </a:lnSpc>
            </a:pPr>
            <a:r>
              <a:rPr lang="ru-RU" sz="1500" dirty="0" smtClean="0">
                <a:solidFill>
                  <a:srgbClr val="FFFFFF"/>
                </a:solidFill>
                <a:latin typeface="Calibri"/>
                <a:cs typeface="Calibri"/>
              </a:rPr>
              <a:t>Работать над развитием усидчивости у ребенка, вниманием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331470"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29810" y="124155"/>
            <a:ext cx="371805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85" dirty="0" smtClean="0">
                <a:latin typeface="Calibri"/>
                <a:cs typeface="Calibri"/>
              </a:rPr>
              <a:t> </a:t>
            </a:r>
            <a:r>
              <a:rPr lang="ru-RU" sz="1800" dirty="0" smtClean="0"/>
              <a:t>Родителям необходимо научиться</a:t>
            </a:r>
            <a:r>
              <a:rPr sz="4000" b="0" dirty="0" smtClean="0">
                <a:latin typeface="Calibri"/>
                <a:cs typeface="Calibri"/>
              </a:rPr>
              <a:t>: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" y="260604"/>
            <a:ext cx="3745991" cy="4750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9" y="-17576"/>
            <a:ext cx="7477760" cy="1012456"/>
          </a:xfrm>
          <a:prstGeom prst="rect">
            <a:avLst/>
          </a:prstGeom>
        </p:spPr>
        <p:txBody>
          <a:bodyPr vert="horz" wrap="square" lIns="0" tIns="149224" rIns="0" bIns="0" rtlCol="0">
            <a:spAutoFit/>
          </a:bodyPr>
          <a:lstStyle/>
          <a:p>
            <a:pPr marL="2558415" marR="5080" indent="-224409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Чтобы</a:t>
            </a:r>
            <a:r>
              <a:rPr sz="2800" spc="-5" dirty="0"/>
              <a:t> </a:t>
            </a:r>
            <a:r>
              <a:rPr sz="2800" spc="-10" dirty="0"/>
              <a:t>занятие</a:t>
            </a:r>
            <a:r>
              <a:rPr sz="2800" spc="30" dirty="0"/>
              <a:t> </a:t>
            </a:r>
            <a:r>
              <a:rPr sz="2800" spc="-5" dirty="0"/>
              <a:t>прошло</a:t>
            </a:r>
            <a:r>
              <a:rPr sz="2800" spc="10" dirty="0"/>
              <a:t> </a:t>
            </a:r>
            <a:r>
              <a:rPr sz="2800" spc="-10" dirty="0"/>
              <a:t>успешно,</a:t>
            </a:r>
            <a:r>
              <a:rPr sz="2800" spc="5" dirty="0"/>
              <a:t> </a:t>
            </a:r>
            <a:r>
              <a:rPr sz="2800" spc="-25" dirty="0" err="1"/>
              <a:t>необходимо</a:t>
            </a:r>
            <a:r>
              <a:rPr sz="2800" spc="-25" dirty="0"/>
              <a:t> </a:t>
            </a:r>
            <a:r>
              <a:rPr sz="2800" spc="-615" dirty="0"/>
              <a:t> </a:t>
            </a:r>
            <a:r>
              <a:rPr lang="ru-RU" sz="2800" spc="-5" dirty="0"/>
              <a:t>3</a:t>
            </a:r>
            <a:r>
              <a:rPr sz="2800" spc="5" dirty="0" smtClean="0"/>
              <a:t> </a:t>
            </a:r>
            <a:r>
              <a:rPr sz="2800" spc="-5" dirty="0"/>
              <a:t>составляющих: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643928" y="1343786"/>
            <a:ext cx="440690" cy="380365"/>
          </a:xfrm>
          <a:custGeom>
            <a:avLst/>
            <a:gdLst/>
            <a:ahLst/>
            <a:cxnLst/>
            <a:rect l="l" t="t" r="r" b="b"/>
            <a:pathLst>
              <a:path w="440690" h="380364">
                <a:moveTo>
                  <a:pt x="345643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857"/>
                </a:lnTo>
                <a:lnTo>
                  <a:pt x="345643" y="379857"/>
                </a:lnTo>
                <a:lnTo>
                  <a:pt x="440588" y="189864"/>
                </a:lnTo>
                <a:lnTo>
                  <a:pt x="34564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7963" y="1349121"/>
            <a:ext cx="2971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579" y="1297889"/>
            <a:ext cx="67138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lang="ru-RU" spc="-5" dirty="0">
                <a:latin typeface="Calibri"/>
                <a:cs typeface="Calibri"/>
              </a:rPr>
              <a:t>Э</a:t>
            </a:r>
            <a:r>
              <a:rPr sz="1800" spc="-5" dirty="0" err="1" smtClean="0">
                <a:latin typeface="Calibri"/>
                <a:cs typeface="Calibri"/>
              </a:rPr>
              <a:t>моциональный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разговор</a:t>
            </a:r>
            <a:r>
              <a:rPr sz="1800" spc="2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ребенком</a:t>
            </a:r>
            <a:r>
              <a:rPr sz="1800" dirty="0">
                <a:latin typeface="Calibri"/>
                <a:cs typeface="Calibri"/>
              </a:rPr>
              <a:t> на </a:t>
            </a:r>
            <a:r>
              <a:rPr sz="1800" spc="-10" dirty="0" err="1">
                <a:latin typeface="Calibri"/>
                <a:cs typeface="Calibri"/>
              </a:rPr>
              <a:t>протяжении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ru-RU" sz="1800" spc="20" dirty="0" smtClean="0">
                <a:latin typeface="Calibri"/>
                <a:cs typeface="Calibri"/>
              </a:rPr>
              <a:t> всего </a:t>
            </a:r>
            <a:r>
              <a:rPr lang="ru-RU" spc="-5" dirty="0" smtClean="0">
                <a:latin typeface="Calibri"/>
                <a:cs typeface="Calibri"/>
              </a:rPr>
              <a:t>творческого 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занятия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701" y="2276220"/>
            <a:ext cx="440690" cy="380365"/>
          </a:xfrm>
          <a:custGeom>
            <a:avLst/>
            <a:gdLst/>
            <a:ahLst/>
            <a:cxnLst/>
            <a:rect l="l" t="t" r="r" b="b"/>
            <a:pathLst>
              <a:path w="440690" h="380364">
                <a:moveTo>
                  <a:pt x="345643" y="0"/>
                </a:moveTo>
                <a:lnTo>
                  <a:pt x="94957" y="0"/>
                </a:lnTo>
                <a:lnTo>
                  <a:pt x="0" y="189992"/>
                </a:lnTo>
                <a:lnTo>
                  <a:pt x="94957" y="379856"/>
                </a:lnTo>
                <a:lnTo>
                  <a:pt x="345643" y="379856"/>
                </a:lnTo>
                <a:lnTo>
                  <a:pt x="440601" y="189992"/>
                </a:lnTo>
                <a:lnTo>
                  <a:pt x="34564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233" y="3333750"/>
            <a:ext cx="440690" cy="380365"/>
          </a:xfrm>
          <a:custGeom>
            <a:avLst/>
            <a:gdLst/>
            <a:ahLst/>
            <a:cxnLst/>
            <a:rect l="l" t="t" r="r" b="b"/>
            <a:pathLst>
              <a:path w="440690" h="380364">
                <a:moveTo>
                  <a:pt x="345643" y="0"/>
                </a:moveTo>
                <a:lnTo>
                  <a:pt x="94957" y="0"/>
                </a:lnTo>
                <a:lnTo>
                  <a:pt x="0" y="189915"/>
                </a:lnTo>
                <a:lnTo>
                  <a:pt x="94957" y="379831"/>
                </a:lnTo>
                <a:lnTo>
                  <a:pt x="345643" y="379831"/>
                </a:lnTo>
                <a:lnTo>
                  <a:pt x="440601" y="189915"/>
                </a:lnTo>
                <a:lnTo>
                  <a:pt x="34564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2594" y="2252598"/>
            <a:ext cx="297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693" y="3331983"/>
            <a:ext cx="297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5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ru-RU" sz="2100" b="1" spc="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7571" y="3374251"/>
            <a:ext cx="6579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latin typeface="Calibri"/>
                <a:cs typeface="Calibri"/>
              </a:rPr>
              <a:t>П</a:t>
            </a:r>
            <a:r>
              <a:rPr sz="1800" spc="-5" dirty="0" err="1" smtClean="0">
                <a:latin typeface="Calibri"/>
                <a:cs typeface="Calibri"/>
              </a:rPr>
              <a:t>омощь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lang="ru-RU" sz="1800" spc="25" dirty="0" smtClean="0">
                <a:latin typeface="Calibri"/>
                <a:cs typeface="Calibri"/>
              </a:rPr>
              <a:t>родственников </a:t>
            </a:r>
            <a:r>
              <a:rPr sz="1800" dirty="0" err="1" smtClean="0">
                <a:latin typeface="Calibri"/>
                <a:cs typeface="Calibri"/>
              </a:rPr>
              <a:t>во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 err="1" smtClean="0">
                <a:latin typeface="Calibri"/>
                <a:cs typeface="Calibri"/>
              </a:rPr>
              <a:t>создани</a:t>
            </a:r>
            <a:r>
              <a:rPr lang="ru-RU" sz="1800" spc="-10" dirty="0" smtClean="0">
                <a:latin typeface="Calibri"/>
                <a:cs typeface="Calibri"/>
              </a:rPr>
              <a:t>е  благоприятных 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lang="ru-RU" spc="-10" dirty="0" smtClean="0">
                <a:latin typeface="Calibri"/>
                <a:cs typeface="Calibri"/>
              </a:rPr>
              <a:t>у</a:t>
            </a:r>
            <a:r>
              <a:rPr sz="1800" spc="-10" dirty="0" err="1" smtClean="0">
                <a:latin typeface="Calibri"/>
                <a:cs typeface="Calibri"/>
              </a:rPr>
              <a:t>словий</a:t>
            </a:r>
            <a:r>
              <a:rPr lang="ru-RU" spc="-10" dirty="0" smtClean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2248585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0" dirty="0">
                <a:solidFill>
                  <a:prstClr val="black"/>
                </a:solidFill>
                <a:cs typeface="Calibri"/>
              </a:rPr>
              <a:t>Учебный</a:t>
            </a:r>
            <a:r>
              <a:rPr lang="ru-RU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материал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,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доступный</a:t>
            </a:r>
            <a:r>
              <a:rPr lang="ru-RU" spc="5" dirty="0">
                <a:solidFill>
                  <a:prstClr val="black"/>
                </a:solidFill>
                <a:cs typeface="Calibri"/>
              </a:rPr>
              <a:t>  </a:t>
            </a:r>
            <a:r>
              <a:rPr lang="ru-RU" dirty="0">
                <a:solidFill>
                  <a:prstClr val="black"/>
                </a:solidFill>
                <a:cs typeface="Calibri"/>
              </a:rPr>
              <a:t>для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  восприятия   ребенка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218" y="1141349"/>
            <a:ext cx="2780665" cy="1693545"/>
          </a:xfrm>
          <a:custGeom>
            <a:avLst/>
            <a:gdLst/>
            <a:ahLst/>
            <a:cxnLst/>
            <a:rect l="l" t="t" r="r" b="b"/>
            <a:pathLst>
              <a:path w="2780665" h="1693545">
                <a:moveTo>
                  <a:pt x="0" y="0"/>
                </a:moveTo>
                <a:lnTo>
                  <a:pt x="2282355" y="0"/>
                </a:lnTo>
                <a:lnTo>
                  <a:pt x="2330280" y="2277"/>
                </a:lnTo>
                <a:lnTo>
                  <a:pt x="2376918" y="8971"/>
                </a:lnTo>
                <a:lnTo>
                  <a:pt x="2422060" y="19873"/>
                </a:lnTo>
                <a:lnTo>
                  <a:pt x="2465497" y="34776"/>
                </a:lnTo>
                <a:lnTo>
                  <a:pt x="2507021" y="53469"/>
                </a:lnTo>
                <a:lnTo>
                  <a:pt x="2546422" y="75746"/>
                </a:lnTo>
                <a:lnTo>
                  <a:pt x="2583493" y="101398"/>
                </a:lnTo>
                <a:lnTo>
                  <a:pt x="2618024" y="130216"/>
                </a:lnTo>
                <a:lnTo>
                  <a:pt x="2649806" y="161993"/>
                </a:lnTo>
                <a:lnTo>
                  <a:pt x="2678631" y="196520"/>
                </a:lnTo>
                <a:lnTo>
                  <a:pt x="2704290" y="233589"/>
                </a:lnTo>
                <a:lnTo>
                  <a:pt x="2726575" y="272991"/>
                </a:lnTo>
                <a:lnTo>
                  <a:pt x="2745275" y="314518"/>
                </a:lnTo>
                <a:lnTo>
                  <a:pt x="2760184" y="357962"/>
                </a:lnTo>
                <a:lnTo>
                  <a:pt x="2771091" y="403115"/>
                </a:lnTo>
                <a:lnTo>
                  <a:pt x="2777789" y="449768"/>
                </a:lnTo>
                <a:lnTo>
                  <a:pt x="2780068" y="497713"/>
                </a:lnTo>
                <a:lnTo>
                  <a:pt x="2780068" y="1693037"/>
                </a:lnTo>
                <a:lnTo>
                  <a:pt x="497725" y="1693037"/>
                </a:lnTo>
                <a:lnTo>
                  <a:pt x="449792" y="1690758"/>
                </a:lnTo>
                <a:lnTo>
                  <a:pt x="403148" y="1684060"/>
                </a:lnTo>
                <a:lnTo>
                  <a:pt x="358001" y="1673153"/>
                </a:lnTo>
                <a:lnTo>
                  <a:pt x="314560" y="1658244"/>
                </a:lnTo>
                <a:lnTo>
                  <a:pt x="273034" y="1639544"/>
                </a:lnTo>
                <a:lnTo>
                  <a:pt x="233631" y="1617259"/>
                </a:lnTo>
                <a:lnTo>
                  <a:pt x="196560" y="1591600"/>
                </a:lnTo>
                <a:lnTo>
                  <a:pt x="162030" y="1562775"/>
                </a:lnTo>
                <a:lnTo>
                  <a:pt x="130249" y="1530993"/>
                </a:lnTo>
                <a:lnTo>
                  <a:pt x="101425" y="1496462"/>
                </a:lnTo>
                <a:lnTo>
                  <a:pt x="75768" y="1459391"/>
                </a:lnTo>
                <a:lnTo>
                  <a:pt x="53486" y="1419990"/>
                </a:lnTo>
                <a:lnTo>
                  <a:pt x="34787" y="1378466"/>
                </a:lnTo>
                <a:lnTo>
                  <a:pt x="19880" y="1335028"/>
                </a:lnTo>
                <a:lnTo>
                  <a:pt x="8975" y="1289886"/>
                </a:lnTo>
                <a:lnTo>
                  <a:pt x="2278" y="1243249"/>
                </a:lnTo>
                <a:lnTo>
                  <a:pt x="0" y="1195324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2901" y="1175511"/>
            <a:ext cx="2763520" cy="1662430"/>
          </a:xfrm>
          <a:custGeom>
            <a:avLst/>
            <a:gdLst/>
            <a:ahLst/>
            <a:cxnLst/>
            <a:rect l="l" t="t" r="r" b="b"/>
            <a:pathLst>
              <a:path w="2763520" h="1662430">
                <a:moveTo>
                  <a:pt x="0" y="0"/>
                </a:moveTo>
                <a:lnTo>
                  <a:pt x="2274697" y="0"/>
                </a:lnTo>
                <a:lnTo>
                  <a:pt x="2321778" y="2237"/>
                </a:lnTo>
                <a:lnTo>
                  <a:pt x="2367593" y="8812"/>
                </a:lnTo>
                <a:lnTo>
                  <a:pt x="2411936" y="19521"/>
                </a:lnTo>
                <a:lnTo>
                  <a:pt x="2454602" y="34158"/>
                </a:lnTo>
                <a:lnTo>
                  <a:pt x="2495386" y="52519"/>
                </a:lnTo>
                <a:lnTo>
                  <a:pt x="2534084" y="74398"/>
                </a:lnTo>
                <a:lnTo>
                  <a:pt x="2570491" y="99590"/>
                </a:lnTo>
                <a:lnTo>
                  <a:pt x="2604403" y="127892"/>
                </a:lnTo>
                <a:lnTo>
                  <a:pt x="2635614" y="159097"/>
                </a:lnTo>
                <a:lnTo>
                  <a:pt x="2663920" y="193002"/>
                </a:lnTo>
                <a:lnTo>
                  <a:pt x="2689116" y="229400"/>
                </a:lnTo>
                <a:lnTo>
                  <a:pt x="2710997" y="268088"/>
                </a:lnTo>
                <a:lnTo>
                  <a:pt x="2729359" y="308861"/>
                </a:lnTo>
                <a:lnTo>
                  <a:pt x="2743997" y="351512"/>
                </a:lnTo>
                <a:lnTo>
                  <a:pt x="2754706" y="395839"/>
                </a:lnTo>
                <a:lnTo>
                  <a:pt x="2761282" y="441635"/>
                </a:lnTo>
                <a:lnTo>
                  <a:pt x="2763520" y="488696"/>
                </a:lnTo>
                <a:lnTo>
                  <a:pt x="2763520" y="1662430"/>
                </a:lnTo>
                <a:lnTo>
                  <a:pt x="488823" y="1662430"/>
                </a:lnTo>
                <a:lnTo>
                  <a:pt x="441741" y="1660192"/>
                </a:lnTo>
                <a:lnTo>
                  <a:pt x="395926" y="1653617"/>
                </a:lnTo>
                <a:lnTo>
                  <a:pt x="351583" y="1642908"/>
                </a:lnTo>
                <a:lnTo>
                  <a:pt x="308917" y="1628271"/>
                </a:lnTo>
                <a:lnTo>
                  <a:pt x="268133" y="1609910"/>
                </a:lnTo>
                <a:lnTo>
                  <a:pt x="229435" y="1588031"/>
                </a:lnTo>
                <a:lnTo>
                  <a:pt x="193028" y="1562839"/>
                </a:lnTo>
                <a:lnTo>
                  <a:pt x="159116" y="1534537"/>
                </a:lnTo>
                <a:lnTo>
                  <a:pt x="127905" y="1503332"/>
                </a:lnTo>
                <a:lnTo>
                  <a:pt x="99599" y="1469427"/>
                </a:lnTo>
                <a:lnTo>
                  <a:pt x="74403" y="1433029"/>
                </a:lnTo>
                <a:lnTo>
                  <a:pt x="52522" y="1394341"/>
                </a:lnTo>
                <a:lnTo>
                  <a:pt x="34160" y="1353568"/>
                </a:lnTo>
                <a:lnTo>
                  <a:pt x="19522" y="1310917"/>
                </a:lnTo>
                <a:lnTo>
                  <a:pt x="8813" y="1266590"/>
                </a:lnTo>
                <a:lnTo>
                  <a:pt x="2237" y="1220794"/>
                </a:lnTo>
                <a:lnTo>
                  <a:pt x="0" y="11737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5469" y="1175511"/>
            <a:ext cx="2827655" cy="1662430"/>
          </a:xfrm>
          <a:custGeom>
            <a:avLst/>
            <a:gdLst/>
            <a:ahLst/>
            <a:cxnLst/>
            <a:rect l="l" t="t" r="r" b="b"/>
            <a:pathLst>
              <a:path w="2827654" h="1662430">
                <a:moveTo>
                  <a:pt x="0" y="0"/>
                </a:moveTo>
                <a:lnTo>
                  <a:pt x="2338578" y="0"/>
                </a:lnTo>
                <a:lnTo>
                  <a:pt x="2385638" y="2237"/>
                </a:lnTo>
                <a:lnTo>
                  <a:pt x="2431434" y="8812"/>
                </a:lnTo>
                <a:lnTo>
                  <a:pt x="2475761" y="19521"/>
                </a:lnTo>
                <a:lnTo>
                  <a:pt x="2518412" y="34158"/>
                </a:lnTo>
                <a:lnTo>
                  <a:pt x="2559185" y="52519"/>
                </a:lnTo>
                <a:lnTo>
                  <a:pt x="2597873" y="74398"/>
                </a:lnTo>
                <a:lnTo>
                  <a:pt x="2634271" y="99590"/>
                </a:lnTo>
                <a:lnTo>
                  <a:pt x="2668176" y="127892"/>
                </a:lnTo>
                <a:lnTo>
                  <a:pt x="2699381" y="159097"/>
                </a:lnTo>
                <a:lnTo>
                  <a:pt x="2727683" y="193002"/>
                </a:lnTo>
                <a:lnTo>
                  <a:pt x="2752875" y="229400"/>
                </a:lnTo>
                <a:lnTo>
                  <a:pt x="2774754" y="268088"/>
                </a:lnTo>
                <a:lnTo>
                  <a:pt x="2793115" y="308861"/>
                </a:lnTo>
                <a:lnTo>
                  <a:pt x="2807752" y="351512"/>
                </a:lnTo>
                <a:lnTo>
                  <a:pt x="2818461" y="395839"/>
                </a:lnTo>
                <a:lnTo>
                  <a:pt x="2825036" y="441635"/>
                </a:lnTo>
                <a:lnTo>
                  <a:pt x="2827274" y="488696"/>
                </a:lnTo>
                <a:lnTo>
                  <a:pt x="2827274" y="1662430"/>
                </a:lnTo>
                <a:lnTo>
                  <a:pt x="488696" y="1662430"/>
                </a:lnTo>
                <a:lnTo>
                  <a:pt x="441635" y="1660192"/>
                </a:lnTo>
                <a:lnTo>
                  <a:pt x="395839" y="1653617"/>
                </a:lnTo>
                <a:lnTo>
                  <a:pt x="351512" y="1642908"/>
                </a:lnTo>
                <a:lnTo>
                  <a:pt x="308861" y="1628271"/>
                </a:lnTo>
                <a:lnTo>
                  <a:pt x="268088" y="1609910"/>
                </a:lnTo>
                <a:lnTo>
                  <a:pt x="229400" y="1588031"/>
                </a:lnTo>
                <a:lnTo>
                  <a:pt x="193002" y="1562839"/>
                </a:lnTo>
                <a:lnTo>
                  <a:pt x="159097" y="1534537"/>
                </a:lnTo>
                <a:lnTo>
                  <a:pt x="127892" y="1503332"/>
                </a:lnTo>
                <a:lnTo>
                  <a:pt x="99590" y="1469427"/>
                </a:lnTo>
                <a:lnTo>
                  <a:pt x="74398" y="1433029"/>
                </a:lnTo>
                <a:lnTo>
                  <a:pt x="52519" y="1394341"/>
                </a:lnTo>
                <a:lnTo>
                  <a:pt x="34158" y="1353568"/>
                </a:lnTo>
                <a:lnTo>
                  <a:pt x="19521" y="1310917"/>
                </a:lnTo>
                <a:lnTo>
                  <a:pt x="8812" y="1266590"/>
                </a:lnTo>
                <a:lnTo>
                  <a:pt x="2237" y="1220794"/>
                </a:lnTo>
                <a:lnTo>
                  <a:pt x="0" y="117373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973" y="2999613"/>
            <a:ext cx="2827655" cy="1693545"/>
          </a:xfrm>
          <a:custGeom>
            <a:avLst/>
            <a:gdLst/>
            <a:ahLst/>
            <a:cxnLst/>
            <a:rect l="l" t="t" r="r" b="b"/>
            <a:pathLst>
              <a:path w="2827655" h="1693545">
                <a:moveTo>
                  <a:pt x="0" y="0"/>
                </a:moveTo>
                <a:lnTo>
                  <a:pt x="2329611" y="0"/>
                </a:lnTo>
                <a:lnTo>
                  <a:pt x="2377536" y="2277"/>
                </a:lnTo>
                <a:lnTo>
                  <a:pt x="2424174" y="8971"/>
                </a:lnTo>
                <a:lnTo>
                  <a:pt x="2469316" y="19873"/>
                </a:lnTo>
                <a:lnTo>
                  <a:pt x="2512754" y="34776"/>
                </a:lnTo>
                <a:lnTo>
                  <a:pt x="2554277" y="53469"/>
                </a:lnTo>
                <a:lnTo>
                  <a:pt x="2593679" y="75746"/>
                </a:lnTo>
                <a:lnTo>
                  <a:pt x="2630750" y="101398"/>
                </a:lnTo>
                <a:lnTo>
                  <a:pt x="2665280" y="130216"/>
                </a:lnTo>
                <a:lnTo>
                  <a:pt x="2697063" y="161993"/>
                </a:lnTo>
                <a:lnTo>
                  <a:pt x="2725888" y="196520"/>
                </a:lnTo>
                <a:lnTo>
                  <a:pt x="2751547" y="233589"/>
                </a:lnTo>
                <a:lnTo>
                  <a:pt x="2773831" y="272991"/>
                </a:lnTo>
                <a:lnTo>
                  <a:pt x="2792532" y="314518"/>
                </a:lnTo>
                <a:lnTo>
                  <a:pt x="2807441" y="357962"/>
                </a:lnTo>
                <a:lnTo>
                  <a:pt x="2818348" y="403115"/>
                </a:lnTo>
                <a:lnTo>
                  <a:pt x="2825045" y="449768"/>
                </a:lnTo>
                <a:lnTo>
                  <a:pt x="2827324" y="497713"/>
                </a:lnTo>
                <a:lnTo>
                  <a:pt x="2827324" y="1693062"/>
                </a:lnTo>
                <a:lnTo>
                  <a:pt x="497725" y="1693062"/>
                </a:lnTo>
                <a:lnTo>
                  <a:pt x="449790" y="1690783"/>
                </a:lnTo>
                <a:lnTo>
                  <a:pt x="403144" y="1684087"/>
                </a:lnTo>
                <a:lnTo>
                  <a:pt x="357996" y="1673181"/>
                </a:lnTo>
                <a:lnTo>
                  <a:pt x="314555" y="1658274"/>
                </a:lnTo>
                <a:lnTo>
                  <a:pt x="273029" y="1639575"/>
                </a:lnTo>
                <a:lnTo>
                  <a:pt x="233626" y="1617293"/>
                </a:lnTo>
                <a:lnTo>
                  <a:pt x="196555" y="1591635"/>
                </a:lnTo>
                <a:lnTo>
                  <a:pt x="162025" y="1562811"/>
                </a:lnTo>
                <a:lnTo>
                  <a:pt x="130244" y="1531029"/>
                </a:lnTo>
                <a:lnTo>
                  <a:pt x="101421" y="1496498"/>
                </a:lnTo>
                <a:lnTo>
                  <a:pt x="75765" y="1459427"/>
                </a:lnTo>
                <a:lnTo>
                  <a:pt x="53483" y="1420023"/>
                </a:lnTo>
                <a:lnTo>
                  <a:pt x="34785" y="1378495"/>
                </a:lnTo>
                <a:lnTo>
                  <a:pt x="19879" y="1335053"/>
                </a:lnTo>
                <a:lnTo>
                  <a:pt x="8974" y="1289905"/>
                </a:lnTo>
                <a:lnTo>
                  <a:pt x="2278" y="1243259"/>
                </a:lnTo>
                <a:lnTo>
                  <a:pt x="0" y="11953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1773" y="3006725"/>
            <a:ext cx="2763520" cy="1715770"/>
          </a:xfrm>
          <a:custGeom>
            <a:avLst/>
            <a:gdLst/>
            <a:ahLst/>
            <a:cxnLst/>
            <a:rect l="l" t="t" r="r" b="b"/>
            <a:pathLst>
              <a:path w="2763520" h="1715770">
                <a:moveTo>
                  <a:pt x="0" y="0"/>
                </a:moveTo>
                <a:lnTo>
                  <a:pt x="2259076" y="0"/>
                </a:lnTo>
                <a:lnTo>
                  <a:pt x="2307642" y="2308"/>
                </a:lnTo>
                <a:lnTo>
                  <a:pt x="2354903" y="9094"/>
                </a:lnTo>
                <a:lnTo>
                  <a:pt x="2400647" y="20144"/>
                </a:lnTo>
                <a:lnTo>
                  <a:pt x="2444663" y="35249"/>
                </a:lnTo>
                <a:lnTo>
                  <a:pt x="2486739" y="54196"/>
                </a:lnTo>
                <a:lnTo>
                  <a:pt x="2526663" y="76773"/>
                </a:lnTo>
                <a:lnTo>
                  <a:pt x="2564225" y="102771"/>
                </a:lnTo>
                <a:lnTo>
                  <a:pt x="2599213" y="131977"/>
                </a:lnTo>
                <a:lnTo>
                  <a:pt x="2631415" y="164179"/>
                </a:lnTo>
                <a:lnTo>
                  <a:pt x="2660621" y="199167"/>
                </a:lnTo>
                <a:lnTo>
                  <a:pt x="2686619" y="236729"/>
                </a:lnTo>
                <a:lnTo>
                  <a:pt x="2709196" y="276653"/>
                </a:lnTo>
                <a:lnTo>
                  <a:pt x="2728143" y="318729"/>
                </a:lnTo>
                <a:lnTo>
                  <a:pt x="2743248" y="362745"/>
                </a:lnTo>
                <a:lnTo>
                  <a:pt x="2754298" y="408489"/>
                </a:lnTo>
                <a:lnTo>
                  <a:pt x="2761084" y="455750"/>
                </a:lnTo>
                <a:lnTo>
                  <a:pt x="2763392" y="504317"/>
                </a:lnTo>
                <a:lnTo>
                  <a:pt x="2763392" y="1715477"/>
                </a:lnTo>
                <a:lnTo>
                  <a:pt x="504316" y="1715477"/>
                </a:lnTo>
                <a:lnTo>
                  <a:pt x="455750" y="1713169"/>
                </a:lnTo>
                <a:lnTo>
                  <a:pt x="408489" y="1706384"/>
                </a:lnTo>
                <a:lnTo>
                  <a:pt x="362745" y="1695334"/>
                </a:lnTo>
                <a:lnTo>
                  <a:pt x="318729" y="1680230"/>
                </a:lnTo>
                <a:lnTo>
                  <a:pt x="276653" y="1661284"/>
                </a:lnTo>
                <a:lnTo>
                  <a:pt x="236729" y="1638707"/>
                </a:lnTo>
                <a:lnTo>
                  <a:pt x="199167" y="1612711"/>
                </a:lnTo>
                <a:lnTo>
                  <a:pt x="164179" y="1583506"/>
                </a:lnTo>
                <a:lnTo>
                  <a:pt x="131977" y="1551305"/>
                </a:lnTo>
                <a:lnTo>
                  <a:pt x="102771" y="1516318"/>
                </a:lnTo>
                <a:lnTo>
                  <a:pt x="76773" y="1478757"/>
                </a:lnTo>
                <a:lnTo>
                  <a:pt x="54196" y="1438834"/>
                </a:lnTo>
                <a:lnTo>
                  <a:pt x="35249" y="1396759"/>
                </a:lnTo>
                <a:lnTo>
                  <a:pt x="20144" y="1352744"/>
                </a:lnTo>
                <a:lnTo>
                  <a:pt x="9094" y="1307000"/>
                </a:lnTo>
                <a:lnTo>
                  <a:pt x="2308" y="1259740"/>
                </a:lnTo>
                <a:lnTo>
                  <a:pt x="0" y="121117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5897" y="3023235"/>
            <a:ext cx="2763520" cy="1715770"/>
          </a:xfrm>
          <a:custGeom>
            <a:avLst/>
            <a:gdLst/>
            <a:ahLst/>
            <a:cxnLst/>
            <a:rect l="l" t="t" r="r" b="b"/>
            <a:pathLst>
              <a:path w="2763520" h="1715770">
                <a:moveTo>
                  <a:pt x="0" y="0"/>
                </a:moveTo>
                <a:lnTo>
                  <a:pt x="2259076" y="0"/>
                </a:lnTo>
                <a:lnTo>
                  <a:pt x="2307642" y="2308"/>
                </a:lnTo>
                <a:lnTo>
                  <a:pt x="2354903" y="9094"/>
                </a:lnTo>
                <a:lnTo>
                  <a:pt x="2400647" y="20144"/>
                </a:lnTo>
                <a:lnTo>
                  <a:pt x="2444663" y="35249"/>
                </a:lnTo>
                <a:lnTo>
                  <a:pt x="2486739" y="54196"/>
                </a:lnTo>
                <a:lnTo>
                  <a:pt x="2526663" y="76773"/>
                </a:lnTo>
                <a:lnTo>
                  <a:pt x="2564225" y="102771"/>
                </a:lnTo>
                <a:lnTo>
                  <a:pt x="2599213" y="131977"/>
                </a:lnTo>
                <a:lnTo>
                  <a:pt x="2631415" y="164179"/>
                </a:lnTo>
                <a:lnTo>
                  <a:pt x="2660621" y="199167"/>
                </a:lnTo>
                <a:lnTo>
                  <a:pt x="2686619" y="236729"/>
                </a:lnTo>
                <a:lnTo>
                  <a:pt x="2709196" y="276653"/>
                </a:lnTo>
                <a:lnTo>
                  <a:pt x="2728143" y="318729"/>
                </a:lnTo>
                <a:lnTo>
                  <a:pt x="2743248" y="362745"/>
                </a:lnTo>
                <a:lnTo>
                  <a:pt x="2754298" y="408489"/>
                </a:lnTo>
                <a:lnTo>
                  <a:pt x="2761084" y="455750"/>
                </a:lnTo>
                <a:lnTo>
                  <a:pt x="2763393" y="504316"/>
                </a:lnTo>
                <a:lnTo>
                  <a:pt x="2763393" y="1715439"/>
                </a:lnTo>
                <a:lnTo>
                  <a:pt x="504317" y="1715439"/>
                </a:lnTo>
                <a:lnTo>
                  <a:pt x="455750" y="1713131"/>
                </a:lnTo>
                <a:lnTo>
                  <a:pt x="408489" y="1706346"/>
                </a:lnTo>
                <a:lnTo>
                  <a:pt x="362745" y="1695297"/>
                </a:lnTo>
                <a:lnTo>
                  <a:pt x="318729" y="1680194"/>
                </a:lnTo>
                <a:lnTo>
                  <a:pt x="276653" y="1661248"/>
                </a:lnTo>
                <a:lnTo>
                  <a:pt x="236729" y="1638672"/>
                </a:lnTo>
                <a:lnTo>
                  <a:pt x="199167" y="1612676"/>
                </a:lnTo>
                <a:lnTo>
                  <a:pt x="164179" y="1583473"/>
                </a:lnTo>
                <a:lnTo>
                  <a:pt x="131977" y="1551272"/>
                </a:lnTo>
                <a:lnTo>
                  <a:pt x="102771" y="1516285"/>
                </a:lnTo>
                <a:lnTo>
                  <a:pt x="76773" y="1478725"/>
                </a:lnTo>
                <a:lnTo>
                  <a:pt x="54196" y="1438801"/>
                </a:lnTo>
                <a:lnTo>
                  <a:pt x="35249" y="1396726"/>
                </a:lnTo>
                <a:lnTo>
                  <a:pt x="20144" y="1352710"/>
                </a:lnTo>
                <a:lnTo>
                  <a:pt x="9094" y="1306966"/>
                </a:lnTo>
                <a:lnTo>
                  <a:pt x="2308" y="1259704"/>
                </a:lnTo>
                <a:lnTo>
                  <a:pt x="0" y="121113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8889" y="1222628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30" h="371475">
                <a:moveTo>
                  <a:pt x="397103" y="0"/>
                </a:moveTo>
                <a:lnTo>
                  <a:pt x="0" y="0"/>
                </a:lnTo>
                <a:lnTo>
                  <a:pt x="0" y="262128"/>
                </a:lnTo>
                <a:lnTo>
                  <a:pt x="8575" y="304569"/>
                </a:lnTo>
                <a:lnTo>
                  <a:pt x="31962" y="339248"/>
                </a:lnTo>
                <a:lnTo>
                  <a:pt x="66651" y="362640"/>
                </a:lnTo>
                <a:lnTo>
                  <a:pt x="109131" y="371221"/>
                </a:lnTo>
                <a:lnTo>
                  <a:pt x="506247" y="371221"/>
                </a:lnTo>
                <a:lnTo>
                  <a:pt x="506247" y="109093"/>
                </a:lnTo>
                <a:lnTo>
                  <a:pt x="497669" y="66651"/>
                </a:lnTo>
                <a:lnTo>
                  <a:pt x="474278" y="31972"/>
                </a:lnTo>
                <a:lnTo>
                  <a:pt x="439585" y="8580"/>
                </a:lnTo>
                <a:lnTo>
                  <a:pt x="39710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868" y="3060445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30" h="371475">
                <a:moveTo>
                  <a:pt x="397103" y="0"/>
                </a:moveTo>
                <a:lnTo>
                  <a:pt x="0" y="0"/>
                </a:lnTo>
                <a:lnTo>
                  <a:pt x="0" y="262128"/>
                </a:lnTo>
                <a:lnTo>
                  <a:pt x="8575" y="304623"/>
                </a:lnTo>
                <a:lnTo>
                  <a:pt x="31962" y="339296"/>
                </a:lnTo>
                <a:lnTo>
                  <a:pt x="66651" y="362658"/>
                </a:lnTo>
                <a:lnTo>
                  <a:pt x="109131" y="371221"/>
                </a:lnTo>
                <a:lnTo>
                  <a:pt x="506247" y="371221"/>
                </a:lnTo>
                <a:lnTo>
                  <a:pt x="506247" y="109093"/>
                </a:lnTo>
                <a:lnTo>
                  <a:pt x="497669" y="66651"/>
                </a:lnTo>
                <a:lnTo>
                  <a:pt x="474278" y="31972"/>
                </a:lnTo>
                <a:lnTo>
                  <a:pt x="439585" y="8580"/>
                </a:lnTo>
                <a:lnTo>
                  <a:pt x="39710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1463" y="3089401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29" h="371475">
                <a:moveTo>
                  <a:pt x="397129" y="0"/>
                </a:moveTo>
                <a:lnTo>
                  <a:pt x="0" y="0"/>
                </a:lnTo>
                <a:lnTo>
                  <a:pt x="0" y="262128"/>
                </a:lnTo>
                <a:lnTo>
                  <a:pt x="8580" y="304643"/>
                </a:lnTo>
                <a:lnTo>
                  <a:pt x="31972" y="339359"/>
                </a:lnTo>
                <a:lnTo>
                  <a:pt x="66651" y="362765"/>
                </a:lnTo>
                <a:lnTo>
                  <a:pt x="109092" y="371348"/>
                </a:lnTo>
                <a:lnTo>
                  <a:pt x="506221" y="371348"/>
                </a:lnTo>
                <a:lnTo>
                  <a:pt x="506221" y="109220"/>
                </a:lnTo>
                <a:lnTo>
                  <a:pt x="497641" y="66704"/>
                </a:lnTo>
                <a:lnTo>
                  <a:pt x="474249" y="31988"/>
                </a:lnTo>
                <a:lnTo>
                  <a:pt x="439570" y="8582"/>
                </a:lnTo>
                <a:lnTo>
                  <a:pt x="397129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8780" y="1262507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29" h="371475">
                <a:moveTo>
                  <a:pt x="397128" y="0"/>
                </a:moveTo>
                <a:lnTo>
                  <a:pt x="0" y="0"/>
                </a:lnTo>
                <a:lnTo>
                  <a:pt x="0" y="262127"/>
                </a:lnTo>
                <a:lnTo>
                  <a:pt x="8582" y="304623"/>
                </a:lnTo>
                <a:lnTo>
                  <a:pt x="31988" y="339296"/>
                </a:lnTo>
                <a:lnTo>
                  <a:pt x="66704" y="362658"/>
                </a:lnTo>
                <a:lnTo>
                  <a:pt x="109220" y="371220"/>
                </a:lnTo>
                <a:lnTo>
                  <a:pt x="506222" y="371220"/>
                </a:lnTo>
                <a:lnTo>
                  <a:pt x="506222" y="109219"/>
                </a:lnTo>
                <a:lnTo>
                  <a:pt x="497659" y="66704"/>
                </a:lnTo>
                <a:lnTo>
                  <a:pt x="474297" y="31988"/>
                </a:lnTo>
                <a:lnTo>
                  <a:pt x="439624" y="8582"/>
                </a:lnTo>
                <a:lnTo>
                  <a:pt x="397128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4323" y="3070860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29" h="371475">
                <a:moveTo>
                  <a:pt x="397128" y="0"/>
                </a:moveTo>
                <a:lnTo>
                  <a:pt x="0" y="0"/>
                </a:lnTo>
                <a:lnTo>
                  <a:pt x="0" y="262127"/>
                </a:lnTo>
                <a:lnTo>
                  <a:pt x="8562" y="304643"/>
                </a:lnTo>
                <a:lnTo>
                  <a:pt x="31924" y="339359"/>
                </a:lnTo>
                <a:lnTo>
                  <a:pt x="66597" y="362765"/>
                </a:lnTo>
                <a:lnTo>
                  <a:pt x="109092" y="371347"/>
                </a:lnTo>
                <a:lnTo>
                  <a:pt x="506222" y="371347"/>
                </a:lnTo>
                <a:lnTo>
                  <a:pt x="506222" y="109219"/>
                </a:lnTo>
                <a:lnTo>
                  <a:pt x="497641" y="66704"/>
                </a:lnTo>
                <a:lnTo>
                  <a:pt x="474249" y="31988"/>
                </a:lnTo>
                <a:lnTo>
                  <a:pt x="439570" y="8582"/>
                </a:lnTo>
                <a:lnTo>
                  <a:pt x="397128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1171" y="1279016"/>
            <a:ext cx="506730" cy="371475"/>
          </a:xfrm>
          <a:custGeom>
            <a:avLst/>
            <a:gdLst/>
            <a:ahLst/>
            <a:cxnLst/>
            <a:rect l="l" t="t" r="r" b="b"/>
            <a:pathLst>
              <a:path w="506729" h="371475">
                <a:moveTo>
                  <a:pt x="397128" y="0"/>
                </a:moveTo>
                <a:lnTo>
                  <a:pt x="0" y="0"/>
                </a:lnTo>
                <a:lnTo>
                  <a:pt x="0" y="262128"/>
                </a:lnTo>
                <a:lnTo>
                  <a:pt x="8582" y="304569"/>
                </a:lnTo>
                <a:lnTo>
                  <a:pt x="31988" y="339248"/>
                </a:lnTo>
                <a:lnTo>
                  <a:pt x="66704" y="362640"/>
                </a:lnTo>
                <a:lnTo>
                  <a:pt x="109219" y="371221"/>
                </a:lnTo>
                <a:lnTo>
                  <a:pt x="506349" y="371221"/>
                </a:lnTo>
                <a:lnTo>
                  <a:pt x="506349" y="109093"/>
                </a:lnTo>
                <a:lnTo>
                  <a:pt x="497766" y="66651"/>
                </a:lnTo>
                <a:lnTo>
                  <a:pt x="474360" y="31972"/>
                </a:lnTo>
                <a:lnTo>
                  <a:pt x="439644" y="8580"/>
                </a:lnTo>
                <a:lnTo>
                  <a:pt x="397128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Б)</a:t>
            </a:r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299720" y="1201928"/>
            <a:ext cx="2705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А)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0839" y="1211326"/>
            <a:ext cx="2395855" cy="60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 algn="ctr">
              <a:lnSpc>
                <a:spcPts val="840"/>
              </a:lnSpc>
              <a:spcBef>
                <a:spcPts val="105"/>
              </a:spcBef>
            </a:pPr>
            <a:endParaRPr sz="1100" dirty="0" smtClean="0">
              <a:latin typeface="Calibri"/>
              <a:cs typeface="Calibri"/>
            </a:endParaRPr>
          </a:p>
          <a:p>
            <a:pPr marL="373380" algn="ctr">
              <a:lnSpc>
                <a:spcPct val="100000"/>
              </a:lnSpc>
            </a:pPr>
            <a:r>
              <a:rPr lang="ru-RU" sz="1600" dirty="0" smtClean="0">
                <a:latin typeface="Calibri"/>
                <a:cs typeface="Calibri"/>
              </a:rPr>
              <a:t>РИСОВАНИЕ, ШТРИХОВКА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6952" y="1236345"/>
            <a:ext cx="2578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В)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872" y="3032836"/>
            <a:ext cx="22542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Г)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38271" y="3066033"/>
            <a:ext cx="2889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Д)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95415" y="3086861"/>
            <a:ext cx="2374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Е)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7153" y="1179702"/>
            <a:ext cx="189039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lang="ru-RU" sz="2400" dirty="0" smtClean="0">
                <a:latin typeface="Calibri"/>
                <a:cs typeface="Calibri"/>
              </a:rPr>
              <a:t>ЛЕПКА ИЗ ПЛАСТИЛИНА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2316" y="3023438"/>
            <a:ext cx="15551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latin typeface="Calibri"/>
                <a:cs typeface="Calibri"/>
              </a:rPr>
              <a:t>НАНИЗЫВАНИЕ БУС И ПУГОВИЦ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8193" y="1178813"/>
            <a:ext cx="1843277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64135" indent="-3048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latin typeface="Calibri"/>
                <a:cs typeface="Calibri"/>
              </a:rPr>
              <a:t>ШНУРОВКА, ЗАСТЕГИВАНИЕ И РАССТЕГИВАНИЕ ПУГОВИЦ,КНОПОК,</a:t>
            </a:r>
          </a:p>
          <a:p>
            <a:pPr marL="100965" marR="64135" indent="-30480">
              <a:lnSpc>
                <a:spcPct val="100000"/>
              </a:lnSpc>
              <a:spcBef>
                <a:spcPts val="105"/>
              </a:spcBef>
            </a:pPr>
            <a:r>
              <a:rPr lang="ru-RU" sz="1600" dirty="0" smtClean="0">
                <a:latin typeface="Calibri"/>
                <a:cs typeface="Calibri"/>
              </a:rPr>
              <a:t>КРЮЧКОВ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4309" y="3040126"/>
            <a:ext cx="15944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Calibri"/>
                <a:cs typeface="Calibri"/>
              </a:rPr>
              <a:t>ПРИЩЕПКИ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81825" y="3064510"/>
            <a:ext cx="17684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latin typeface="Calibri"/>
                <a:cs typeface="Calibri"/>
              </a:rPr>
              <a:t>ИГРЫ С КРУПАМИ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357373" y="8966"/>
            <a:ext cx="483171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b="0" spc="-30" dirty="0" smtClean="0">
                <a:solidFill>
                  <a:srgbClr val="F3A346"/>
                </a:solidFill>
              </a:rPr>
              <a:t>Примеры творческих занятий </a:t>
            </a:r>
            <a:r>
              <a:rPr sz="3300" b="0" spc="-10" dirty="0" smtClean="0">
                <a:solidFill>
                  <a:srgbClr val="F3A346"/>
                </a:solidFill>
                <a:latin typeface="Calibri"/>
                <a:cs typeface="Calibri"/>
              </a:rPr>
              <a:t>: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4900498"/>
            <a:ext cx="2546985" cy="243204"/>
          </a:xfrm>
          <a:custGeom>
            <a:avLst/>
            <a:gdLst/>
            <a:ahLst/>
            <a:cxnLst/>
            <a:rect l="l" t="t" r="r" b="b"/>
            <a:pathLst>
              <a:path w="2546985" h="243204">
                <a:moveTo>
                  <a:pt x="2411984" y="0"/>
                </a:moveTo>
                <a:lnTo>
                  <a:pt x="0" y="0"/>
                </a:lnTo>
                <a:lnTo>
                  <a:pt x="0" y="243001"/>
                </a:lnTo>
                <a:lnTo>
                  <a:pt x="2546985" y="243001"/>
                </a:lnTo>
                <a:lnTo>
                  <a:pt x="2411984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6685" y="69926"/>
            <a:ext cx="483171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0" spc="-30" dirty="0">
                <a:solidFill>
                  <a:srgbClr val="F3A346"/>
                </a:solidFill>
                <a:latin typeface="Calibri"/>
                <a:cs typeface="Calibri"/>
              </a:rPr>
              <a:t>Методы</a:t>
            </a:r>
            <a:r>
              <a:rPr sz="3300" b="0" spc="-25" dirty="0">
                <a:solidFill>
                  <a:srgbClr val="F3A346"/>
                </a:solidFill>
                <a:latin typeface="Calibri"/>
                <a:cs typeface="Calibri"/>
              </a:rPr>
              <a:t> </a:t>
            </a:r>
            <a:r>
              <a:rPr sz="3300" b="0" dirty="0">
                <a:solidFill>
                  <a:srgbClr val="F3A346"/>
                </a:solidFill>
                <a:latin typeface="Calibri"/>
                <a:cs typeface="Calibri"/>
              </a:rPr>
              <a:t>и</a:t>
            </a:r>
            <a:r>
              <a:rPr sz="3300" b="0" spc="-15" dirty="0">
                <a:solidFill>
                  <a:srgbClr val="F3A346"/>
                </a:solidFill>
                <a:latin typeface="Calibri"/>
                <a:cs typeface="Calibri"/>
              </a:rPr>
              <a:t> </a:t>
            </a:r>
            <a:r>
              <a:rPr sz="3300" b="0" spc="-5" dirty="0">
                <a:solidFill>
                  <a:srgbClr val="F3A346"/>
                </a:solidFill>
                <a:latin typeface="Calibri"/>
                <a:cs typeface="Calibri"/>
              </a:rPr>
              <a:t>приемы</a:t>
            </a:r>
            <a:r>
              <a:rPr sz="3300" b="0" spc="-20" dirty="0">
                <a:solidFill>
                  <a:srgbClr val="F3A346"/>
                </a:solidFill>
                <a:latin typeface="Calibri"/>
                <a:cs typeface="Calibri"/>
              </a:rPr>
              <a:t> </a:t>
            </a:r>
            <a:r>
              <a:rPr sz="3300" b="0" spc="-10" dirty="0">
                <a:solidFill>
                  <a:srgbClr val="F3A346"/>
                </a:solidFill>
                <a:latin typeface="Calibri"/>
                <a:cs typeface="Calibri"/>
              </a:rPr>
              <a:t>работы: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346" y="769696"/>
            <a:ext cx="7796530" cy="3122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Font typeface="Arial" pitchFamily="34" charset="0"/>
              <a:buChar char="•"/>
              <a:tabLst>
                <a:tab pos="267335" algn="l"/>
              </a:tabLst>
            </a:pPr>
            <a:r>
              <a:rPr sz="2000" b="1" spc="-15" dirty="0">
                <a:latin typeface="Calibri"/>
                <a:cs typeface="Calibri"/>
              </a:rPr>
              <a:t>Метод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«Рука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5" dirty="0">
                <a:latin typeface="Calibri"/>
                <a:cs typeface="Calibri"/>
              </a:rPr>
              <a:t> руке»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15" dirty="0">
                <a:latin typeface="Calibri"/>
                <a:cs typeface="Calibri"/>
              </a:rPr>
              <a:t>(используется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каждом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занятии)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buFont typeface="Arial" pitchFamily="34" charset="0"/>
              <a:buChar char="•"/>
              <a:tabLst>
                <a:tab pos="267970" algn="l"/>
              </a:tabLst>
            </a:pPr>
            <a:r>
              <a:rPr sz="2000" b="1" dirty="0" err="1" smtClean="0">
                <a:latin typeface="Calibri"/>
                <a:cs typeface="Calibri"/>
              </a:rPr>
              <a:t>Практический</a:t>
            </a:r>
            <a:r>
              <a:rPr sz="2000" b="1" spc="-80" dirty="0" smtClean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метод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(многократный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показ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 err="1" smtClean="0">
                <a:latin typeface="Calibri"/>
                <a:cs typeface="Calibri"/>
              </a:rPr>
              <a:t>этапов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5" dirty="0">
                <a:latin typeface="Calibri"/>
                <a:cs typeface="Calibri"/>
              </a:rPr>
              <a:t> инструктаж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правила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работы</a:t>
            </a:r>
            <a:r>
              <a:rPr sz="1800" dirty="0">
                <a:latin typeface="Calibri"/>
                <a:cs typeface="Calibri"/>
              </a:rPr>
              <a:t> с </a:t>
            </a:r>
            <a:r>
              <a:rPr sz="1800" spc="-5" dirty="0" err="1" smtClean="0">
                <a:latin typeface="Calibri"/>
                <a:cs typeface="Calibri"/>
              </a:rPr>
              <a:t>материалами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инструментами</a:t>
            </a:r>
            <a:r>
              <a:rPr sz="1800" spc="25" dirty="0" smtClean="0">
                <a:latin typeface="Calibri"/>
                <a:cs typeface="Calibri"/>
              </a:rPr>
              <a:t> </a:t>
            </a:r>
            <a:r>
              <a:rPr lang="ru-RU" sz="1800" spc="25" dirty="0" smtClean="0">
                <a:latin typeface="Calibri"/>
                <a:cs typeface="Calibri"/>
              </a:rPr>
              <a:t>)</a:t>
            </a: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endParaRPr lang="ru-RU" b="1" spc="25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"/>
              </a:spcBef>
              <a:buFont typeface="Arial" pitchFamily="34" charset="0"/>
              <a:buChar char="•"/>
            </a:pPr>
            <a:r>
              <a:rPr sz="2000" b="1" spc="-15" dirty="0" err="1" smtClean="0">
                <a:latin typeface="Calibri"/>
                <a:cs typeface="Calibri"/>
              </a:rPr>
              <a:t>Метод</a:t>
            </a:r>
            <a:r>
              <a:rPr sz="2000" b="1" spc="-70" dirty="0" smtClean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наглядности</a:t>
            </a:r>
            <a:endParaRPr sz="2000" dirty="0">
              <a:latin typeface="Calibri"/>
              <a:cs typeface="Calibri"/>
            </a:endParaRPr>
          </a:p>
          <a:p>
            <a:pPr marL="12700" marR="7112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(инструкционные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карты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заданиям,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образцы,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пошаговый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показ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используемых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операций).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"/>
            <a:ext cx="5623560" cy="5143500"/>
          </a:xfrm>
          <a:custGeom>
            <a:avLst/>
            <a:gdLst/>
            <a:ahLst/>
            <a:cxnLst/>
            <a:rect l="l" t="t" r="r" b="b"/>
            <a:pathLst>
              <a:path w="5623560" h="5143500">
                <a:moveTo>
                  <a:pt x="0" y="0"/>
                </a:moveTo>
                <a:lnTo>
                  <a:pt x="0" y="5143490"/>
                </a:lnTo>
                <a:lnTo>
                  <a:pt x="3423285" y="5143490"/>
                </a:lnTo>
                <a:lnTo>
                  <a:pt x="5623560" y="2022"/>
                </a:lnTo>
                <a:lnTo>
                  <a:pt x="0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48298" y="1021841"/>
            <a:ext cx="255968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500" spc="-5" dirty="0" smtClean="0">
                <a:latin typeface="Calibri"/>
                <a:cs typeface="Calibri"/>
              </a:rPr>
              <a:t>По возможности и</a:t>
            </a:r>
            <a:r>
              <a:rPr sz="1500" spc="-5" dirty="0" err="1" smtClean="0">
                <a:latin typeface="Calibri"/>
                <a:cs typeface="Calibri"/>
              </a:rPr>
              <a:t>спользовать</a:t>
            </a:r>
            <a:r>
              <a:rPr sz="1500" spc="-40" dirty="0" smtClean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большой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 err="1">
                <a:latin typeface="Calibri"/>
                <a:cs typeface="Calibri"/>
              </a:rPr>
              <a:t>формат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5" dirty="0" err="1" smtClean="0">
                <a:latin typeface="Calibri"/>
                <a:cs typeface="Calibri"/>
              </a:rPr>
              <a:t>для</a:t>
            </a:r>
            <a:r>
              <a:rPr sz="1500" spc="-20" dirty="0" smtClean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работы.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6546" y="1797176"/>
            <a:ext cx="302133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Во </a:t>
            </a:r>
            <a:r>
              <a:rPr sz="1500" spc="-5" dirty="0">
                <a:latin typeface="Calibri"/>
                <a:cs typeface="Calibri"/>
              </a:rPr>
              <a:t>время работы </a:t>
            </a:r>
            <a:r>
              <a:rPr sz="1500" spc="-10" dirty="0">
                <a:latin typeface="Calibri"/>
                <a:cs typeface="Calibri"/>
              </a:rPr>
              <a:t>делать </a:t>
            </a:r>
            <a:r>
              <a:rPr sz="1500" spc="-5" dirty="0">
                <a:latin typeface="Calibri"/>
                <a:cs typeface="Calibri"/>
              </a:rPr>
              <a:t>паузы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(физкультминутки), следить </a:t>
            </a:r>
            <a:r>
              <a:rPr sz="1500" dirty="0">
                <a:latin typeface="Calibri"/>
                <a:cs typeface="Calibri"/>
              </a:rPr>
              <a:t>за </a:t>
            </a:r>
            <a:r>
              <a:rPr sz="1500" spc="-15" dirty="0">
                <a:latin typeface="Calibri"/>
                <a:cs typeface="Calibri"/>
              </a:rPr>
              <a:t>тем, 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чтобы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ребенок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уставал,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чтобы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он</a:t>
            </a: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500" spc="-5" dirty="0">
                <a:latin typeface="Calibri"/>
                <a:cs typeface="Calibri"/>
              </a:rPr>
              <a:t>мог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отдохнуть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набраться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сил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перед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следующим </a:t>
            </a:r>
            <a:r>
              <a:rPr sz="1500" spc="-10" dirty="0">
                <a:latin typeface="Calibri"/>
                <a:cs typeface="Calibri"/>
              </a:rPr>
              <a:t>этапом </a:t>
            </a:r>
            <a:r>
              <a:rPr sz="1500" spc="-5" dirty="0" err="1">
                <a:latin typeface="Calibri"/>
                <a:cs typeface="Calibri"/>
              </a:rPr>
              <a:t>работы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lang="ru-RU" sz="1500" dirty="0">
                <a:latin typeface="Calibri"/>
                <a:cs typeface="Calibri"/>
              </a:rPr>
              <a:t>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6020" y="3376929"/>
            <a:ext cx="3517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Использовать </a:t>
            </a:r>
            <a:r>
              <a:rPr sz="1500" spc="-10" dirty="0">
                <a:latin typeface="Calibri"/>
                <a:cs typeface="Calibri"/>
              </a:rPr>
              <a:t>музыкотерапию </a:t>
            </a:r>
            <a:r>
              <a:rPr sz="1500" dirty="0">
                <a:latin typeface="Calibri"/>
                <a:cs typeface="Calibri"/>
              </a:rPr>
              <a:t>в </a:t>
            </a:r>
            <a:r>
              <a:rPr sz="1500" spc="-10" dirty="0">
                <a:latin typeface="Calibri"/>
                <a:cs typeface="Calibri"/>
              </a:rPr>
              <a:t>некоторых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случаях.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28740" y="23621"/>
            <a:ext cx="30010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DD7D0D"/>
                </a:solidFill>
              </a:rPr>
              <a:t>Чтобы</a:t>
            </a:r>
            <a:r>
              <a:rPr sz="2000" spc="-45" dirty="0">
                <a:solidFill>
                  <a:srgbClr val="DD7D0D"/>
                </a:solidFill>
              </a:rPr>
              <a:t> </a:t>
            </a:r>
            <a:r>
              <a:rPr sz="2000" spc="-5" dirty="0">
                <a:solidFill>
                  <a:srgbClr val="DD7D0D"/>
                </a:solidFill>
              </a:rPr>
              <a:t>задание</a:t>
            </a:r>
            <a:r>
              <a:rPr sz="2000" spc="-20" dirty="0">
                <a:solidFill>
                  <a:srgbClr val="DD7D0D"/>
                </a:solidFill>
              </a:rPr>
              <a:t> </a:t>
            </a:r>
            <a:r>
              <a:rPr sz="2000" dirty="0">
                <a:solidFill>
                  <a:srgbClr val="DD7D0D"/>
                </a:solidFill>
              </a:rPr>
              <a:t>было</a:t>
            </a:r>
            <a:r>
              <a:rPr sz="2000" spc="-30" dirty="0">
                <a:solidFill>
                  <a:srgbClr val="DD7D0D"/>
                </a:solidFill>
              </a:rPr>
              <a:t> </a:t>
            </a:r>
            <a:r>
              <a:rPr sz="2000" spc="-10" dirty="0">
                <a:solidFill>
                  <a:srgbClr val="DD7D0D"/>
                </a:solidFill>
              </a:rPr>
              <a:t>легко </a:t>
            </a:r>
            <a:r>
              <a:rPr sz="2000" spc="-440" dirty="0">
                <a:solidFill>
                  <a:srgbClr val="DD7D0D"/>
                </a:solidFill>
              </a:rPr>
              <a:t> </a:t>
            </a:r>
            <a:r>
              <a:rPr sz="2000" spc="-5" dirty="0">
                <a:solidFill>
                  <a:srgbClr val="DD7D0D"/>
                </a:solidFill>
              </a:rPr>
              <a:t>выполнено ребенком, </a:t>
            </a:r>
            <a:r>
              <a:rPr sz="2000" dirty="0">
                <a:solidFill>
                  <a:srgbClr val="DD7D0D"/>
                </a:solidFill>
              </a:rPr>
              <a:t> </a:t>
            </a:r>
            <a:r>
              <a:rPr sz="2000" spc="-15" dirty="0">
                <a:solidFill>
                  <a:srgbClr val="DD7D0D"/>
                </a:solidFill>
              </a:rPr>
              <a:t>необходимо: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4804537" y="924178"/>
            <a:ext cx="1051560" cy="1590675"/>
          </a:xfrm>
          <a:custGeom>
            <a:avLst/>
            <a:gdLst/>
            <a:ahLst/>
            <a:cxnLst/>
            <a:rect l="l" t="t" r="r" b="b"/>
            <a:pathLst>
              <a:path w="1051560" h="1590675">
                <a:moveTo>
                  <a:pt x="726313" y="1244727"/>
                </a:moveTo>
                <a:lnTo>
                  <a:pt x="722998" y="1197864"/>
                </a:lnTo>
                <a:lnTo>
                  <a:pt x="713333" y="1152906"/>
                </a:lnTo>
                <a:lnTo>
                  <a:pt x="697776" y="1110259"/>
                </a:lnTo>
                <a:lnTo>
                  <a:pt x="676732" y="1070356"/>
                </a:lnTo>
                <a:lnTo>
                  <a:pt x="674497" y="1067219"/>
                </a:lnTo>
                <a:lnTo>
                  <a:pt x="674497" y="1246251"/>
                </a:lnTo>
                <a:lnTo>
                  <a:pt x="670420" y="1294066"/>
                </a:lnTo>
                <a:lnTo>
                  <a:pt x="658609" y="1339418"/>
                </a:lnTo>
                <a:lnTo>
                  <a:pt x="639737" y="1381696"/>
                </a:lnTo>
                <a:lnTo>
                  <a:pt x="614413" y="1420304"/>
                </a:lnTo>
                <a:lnTo>
                  <a:pt x="583285" y="1454632"/>
                </a:lnTo>
                <a:lnTo>
                  <a:pt x="547014" y="1484071"/>
                </a:lnTo>
                <a:lnTo>
                  <a:pt x="506222" y="1508023"/>
                </a:lnTo>
                <a:lnTo>
                  <a:pt x="461568" y="1525879"/>
                </a:lnTo>
                <a:lnTo>
                  <a:pt x="413689" y="1537042"/>
                </a:lnTo>
                <a:lnTo>
                  <a:pt x="363220" y="1540891"/>
                </a:lnTo>
                <a:lnTo>
                  <a:pt x="312712" y="1537042"/>
                </a:lnTo>
                <a:lnTo>
                  <a:pt x="264795" y="1525879"/>
                </a:lnTo>
                <a:lnTo>
                  <a:pt x="220116" y="1508023"/>
                </a:lnTo>
                <a:lnTo>
                  <a:pt x="179311" y="1484071"/>
                </a:lnTo>
                <a:lnTo>
                  <a:pt x="143027" y="1454632"/>
                </a:lnTo>
                <a:lnTo>
                  <a:pt x="111899" y="1420304"/>
                </a:lnTo>
                <a:lnTo>
                  <a:pt x="86575" y="1381696"/>
                </a:lnTo>
                <a:lnTo>
                  <a:pt x="67691" y="1339418"/>
                </a:lnTo>
                <a:lnTo>
                  <a:pt x="55880" y="1294066"/>
                </a:lnTo>
                <a:lnTo>
                  <a:pt x="51816" y="1246251"/>
                </a:lnTo>
                <a:lnTo>
                  <a:pt x="55880" y="1198473"/>
                </a:lnTo>
                <a:lnTo>
                  <a:pt x="67691" y="1153147"/>
                </a:lnTo>
                <a:lnTo>
                  <a:pt x="86575" y="1110869"/>
                </a:lnTo>
                <a:lnTo>
                  <a:pt x="111899" y="1072261"/>
                </a:lnTo>
                <a:lnTo>
                  <a:pt x="143027" y="1037932"/>
                </a:lnTo>
                <a:lnTo>
                  <a:pt x="179311" y="1008481"/>
                </a:lnTo>
                <a:lnTo>
                  <a:pt x="220116" y="984516"/>
                </a:lnTo>
                <a:lnTo>
                  <a:pt x="264795" y="966647"/>
                </a:lnTo>
                <a:lnTo>
                  <a:pt x="312712" y="955471"/>
                </a:lnTo>
                <a:lnTo>
                  <a:pt x="363220" y="951611"/>
                </a:lnTo>
                <a:lnTo>
                  <a:pt x="413689" y="955471"/>
                </a:lnTo>
                <a:lnTo>
                  <a:pt x="461568" y="966647"/>
                </a:lnTo>
                <a:lnTo>
                  <a:pt x="506222" y="984516"/>
                </a:lnTo>
                <a:lnTo>
                  <a:pt x="547014" y="1008481"/>
                </a:lnTo>
                <a:lnTo>
                  <a:pt x="583285" y="1037932"/>
                </a:lnTo>
                <a:lnTo>
                  <a:pt x="614413" y="1072261"/>
                </a:lnTo>
                <a:lnTo>
                  <a:pt x="639737" y="1110869"/>
                </a:lnTo>
                <a:lnTo>
                  <a:pt x="658609" y="1153147"/>
                </a:lnTo>
                <a:lnTo>
                  <a:pt x="670420" y="1198473"/>
                </a:lnTo>
                <a:lnTo>
                  <a:pt x="674497" y="1246251"/>
                </a:lnTo>
                <a:lnTo>
                  <a:pt x="674497" y="1067219"/>
                </a:lnTo>
                <a:lnTo>
                  <a:pt x="650646" y="1033614"/>
                </a:lnTo>
                <a:lnTo>
                  <a:pt x="619963" y="1000417"/>
                </a:lnTo>
                <a:lnTo>
                  <a:pt x="585089" y="971194"/>
                </a:lnTo>
                <a:lnTo>
                  <a:pt x="554634" y="951611"/>
                </a:lnTo>
                <a:lnTo>
                  <a:pt x="546481" y="946365"/>
                </a:lnTo>
                <a:lnTo>
                  <a:pt x="504545" y="926338"/>
                </a:lnTo>
                <a:lnTo>
                  <a:pt x="459740" y="911517"/>
                </a:lnTo>
                <a:lnTo>
                  <a:pt x="412483" y="902322"/>
                </a:lnTo>
                <a:lnTo>
                  <a:pt x="363220" y="899160"/>
                </a:lnTo>
                <a:lnTo>
                  <a:pt x="313918" y="902322"/>
                </a:lnTo>
                <a:lnTo>
                  <a:pt x="266636" y="911517"/>
                </a:lnTo>
                <a:lnTo>
                  <a:pt x="221805" y="926338"/>
                </a:lnTo>
                <a:lnTo>
                  <a:pt x="179857" y="946365"/>
                </a:lnTo>
                <a:lnTo>
                  <a:pt x="141236" y="971194"/>
                </a:lnTo>
                <a:lnTo>
                  <a:pt x="106362" y="1000417"/>
                </a:lnTo>
                <a:lnTo>
                  <a:pt x="75653" y="1033614"/>
                </a:lnTo>
                <a:lnTo>
                  <a:pt x="49568" y="1070356"/>
                </a:lnTo>
                <a:lnTo>
                  <a:pt x="28524" y="1110259"/>
                </a:lnTo>
                <a:lnTo>
                  <a:pt x="12966" y="1152906"/>
                </a:lnTo>
                <a:lnTo>
                  <a:pt x="3302" y="1197864"/>
                </a:lnTo>
                <a:lnTo>
                  <a:pt x="0" y="1244727"/>
                </a:lnTo>
                <a:lnTo>
                  <a:pt x="3302" y="1291628"/>
                </a:lnTo>
                <a:lnTo>
                  <a:pt x="12966" y="1336611"/>
                </a:lnTo>
                <a:lnTo>
                  <a:pt x="28524" y="1379258"/>
                </a:lnTo>
                <a:lnTo>
                  <a:pt x="49568" y="1419161"/>
                </a:lnTo>
                <a:lnTo>
                  <a:pt x="75653" y="1455915"/>
                </a:lnTo>
                <a:lnTo>
                  <a:pt x="106349" y="1489100"/>
                </a:lnTo>
                <a:lnTo>
                  <a:pt x="141236" y="1518310"/>
                </a:lnTo>
                <a:lnTo>
                  <a:pt x="179857" y="1543126"/>
                </a:lnTo>
                <a:lnTo>
                  <a:pt x="221805" y="1563154"/>
                </a:lnTo>
                <a:lnTo>
                  <a:pt x="266636" y="1577962"/>
                </a:lnTo>
                <a:lnTo>
                  <a:pt x="313918" y="1587144"/>
                </a:lnTo>
                <a:lnTo>
                  <a:pt x="363220" y="1590294"/>
                </a:lnTo>
                <a:lnTo>
                  <a:pt x="412483" y="1587144"/>
                </a:lnTo>
                <a:lnTo>
                  <a:pt x="459740" y="1577962"/>
                </a:lnTo>
                <a:lnTo>
                  <a:pt x="504545" y="1563154"/>
                </a:lnTo>
                <a:lnTo>
                  <a:pt x="546481" y="1543126"/>
                </a:lnTo>
                <a:lnTo>
                  <a:pt x="549948" y="1540891"/>
                </a:lnTo>
                <a:lnTo>
                  <a:pt x="585089" y="1518310"/>
                </a:lnTo>
                <a:lnTo>
                  <a:pt x="619963" y="1489100"/>
                </a:lnTo>
                <a:lnTo>
                  <a:pt x="650646" y="1455915"/>
                </a:lnTo>
                <a:lnTo>
                  <a:pt x="676732" y="1419161"/>
                </a:lnTo>
                <a:lnTo>
                  <a:pt x="697776" y="1379258"/>
                </a:lnTo>
                <a:lnTo>
                  <a:pt x="713333" y="1336611"/>
                </a:lnTo>
                <a:lnTo>
                  <a:pt x="722998" y="1291628"/>
                </a:lnTo>
                <a:lnTo>
                  <a:pt x="726313" y="1244727"/>
                </a:lnTo>
                <a:close/>
              </a:path>
              <a:path w="1051560" h="1590675">
                <a:moveTo>
                  <a:pt x="1051560" y="334137"/>
                </a:moveTo>
                <a:lnTo>
                  <a:pt x="1048385" y="288810"/>
                </a:lnTo>
                <a:lnTo>
                  <a:pt x="1039126" y="245313"/>
                </a:lnTo>
                <a:lnTo>
                  <a:pt x="1024216" y="204089"/>
                </a:lnTo>
                <a:lnTo>
                  <a:pt x="1004074" y="165506"/>
                </a:lnTo>
                <a:lnTo>
                  <a:pt x="1001903" y="162420"/>
                </a:lnTo>
                <a:lnTo>
                  <a:pt x="1001903" y="335534"/>
                </a:lnTo>
                <a:lnTo>
                  <a:pt x="997991" y="381762"/>
                </a:lnTo>
                <a:lnTo>
                  <a:pt x="986701" y="425602"/>
                </a:lnTo>
                <a:lnTo>
                  <a:pt x="968616" y="466496"/>
                </a:lnTo>
                <a:lnTo>
                  <a:pt x="944372" y="503834"/>
                </a:lnTo>
                <a:lnTo>
                  <a:pt x="914565" y="537044"/>
                </a:lnTo>
                <a:lnTo>
                  <a:pt x="879817" y="565531"/>
                </a:lnTo>
                <a:lnTo>
                  <a:pt x="840752" y="588708"/>
                </a:lnTo>
                <a:lnTo>
                  <a:pt x="797966" y="605993"/>
                </a:lnTo>
                <a:lnTo>
                  <a:pt x="752081" y="616800"/>
                </a:lnTo>
                <a:lnTo>
                  <a:pt x="703707" y="620522"/>
                </a:lnTo>
                <a:lnTo>
                  <a:pt x="655358" y="616800"/>
                </a:lnTo>
                <a:lnTo>
                  <a:pt x="609498" y="605993"/>
                </a:lnTo>
                <a:lnTo>
                  <a:pt x="566737" y="588708"/>
                </a:lnTo>
                <a:lnTo>
                  <a:pt x="527672" y="565531"/>
                </a:lnTo>
                <a:lnTo>
                  <a:pt x="492950" y="537044"/>
                </a:lnTo>
                <a:lnTo>
                  <a:pt x="463143" y="503834"/>
                </a:lnTo>
                <a:lnTo>
                  <a:pt x="438912" y="466496"/>
                </a:lnTo>
                <a:lnTo>
                  <a:pt x="420827" y="425602"/>
                </a:lnTo>
                <a:lnTo>
                  <a:pt x="409536" y="381762"/>
                </a:lnTo>
                <a:lnTo>
                  <a:pt x="405638" y="335534"/>
                </a:lnTo>
                <a:lnTo>
                  <a:pt x="409536" y="289331"/>
                </a:lnTo>
                <a:lnTo>
                  <a:pt x="420827" y="245491"/>
                </a:lnTo>
                <a:lnTo>
                  <a:pt x="438912" y="204622"/>
                </a:lnTo>
                <a:lnTo>
                  <a:pt x="463143" y="167297"/>
                </a:lnTo>
                <a:lnTo>
                  <a:pt x="492937" y="134099"/>
                </a:lnTo>
                <a:lnTo>
                  <a:pt x="527672" y="105638"/>
                </a:lnTo>
                <a:lnTo>
                  <a:pt x="566737" y="82473"/>
                </a:lnTo>
                <a:lnTo>
                  <a:pt x="609498" y="65201"/>
                </a:lnTo>
                <a:lnTo>
                  <a:pt x="655358" y="54406"/>
                </a:lnTo>
                <a:lnTo>
                  <a:pt x="703707" y="50673"/>
                </a:lnTo>
                <a:lnTo>
                  <a:pt x="752081" y="54406"/>
                </a:lnTo>
                <a:lnTo>
                  <a:pt x="797966" y="65201"/>
                </a:lnTo>
                <a:lnTo>
                  <a:pt x="840752" y="82473"/>
                </a:lnTo>
                <a:lnTo>
                  <a:pt x="879830" y="105638"/>
                </a:lnTo>
                <a:lnTo>
                  <a:pt x="914565" y="134099"/>
                </a:lnTo>
                <a:lnTo>
                  <a:pt x="944372" y="167297"/>
                </a:lnTo>
                <a:lnTo>
                  <a:pt x="968616" y="204622"/>
                </a:lnTo>
                <a:lnTo>
                  <a:pt x="986701" y="245491"/>
                </a:lnTo>
                <a:lnTo>
                  <a:pt x="997991" y="289331"/>
                </a:lnTo>
                <a:lnTo>
                  <a:pt x="1001903" y="335534"/>
                </a:lnTo>
                <a:lnTo>
                  <a:pt x="1001903" y="162420"/>
                </a:lnTo>
                <a:lnTo>
                  <a:pt x="979081" y="129971"/>
                </a:lnTo>
                <a:lnTo>
                  <a:pt x="949680" y="97878"/>
                </a:lnTo>
                <a:lnTo>
                  <a:pt x="916279" y="69634"/>
                </a:lnTo>
                <a:lnTo>
                  <a:pt x="879284" y="45631"/>
                </a:lnTo>
                <a:lnTo>
                  <a:pt x="839114" y="26263"/>
                </a:lnTo>
                <a:lnTo>
                  <a:pt x="796188" y="11938"/>
                </a:lnTo>
                <a:lnTo>
                  <a:pt x="750912" y="3060"/>
                </a:lnTo>
                <a:lnTo>
                  <a:pt x="703707" y="0"/>
                </a:lnTo>
                <a:lnTo>
                  <a:pt x="656513" y="3060"/>
                </a:lnTo>
                <a:lnTo>
                  <a:pt x="611263" y="11938"/>
                </a:lnTo>
                <a:lnTo>
                  <a:pt x="568337" y="26263"/>
                </a:lnTo>
                <a:lnTo>
                  <a:pt x="528167" y="45631"/>
                </a:lnTo>
                <a:lnTo>
                  <a:pt x="491172" y="69634"/>
                </a:lnTo>
                <a:lnTo>
                  <a:pt x="457771" y="97878"/>
                </a:lnTo>
                <a:lnTo>
                  <a:pt x="428358" y="129971"/>
                </a:lnTo>
                <a:lnTo>
                  <a:pt x="403364" y="165506"/>
                </a:lnTo>
                <a:lnTo>
                  <a:pt x="383197" y="204089"/>
                </a:lnTo>
                <a:lnTo>
                  <a:pt x="368274" y="245313"/>
                </a:lnTo>
                <a:lnTo>
                  <a:pt x="359029" y="288810"/>
                </a:lnTo>
                <a:lnTo>
                  <a:pt x="355854" y="334137"/>
                </a:lnTo>
                <a:lnTo>
                  <a:pt x="359029" y="379476"/>
                </a:lnTo>
                <a:lnTo>
                  <a:pt x="368274" y="422960"/>
                </a:lnTo>
                <a:lnTo>
                  <a:pt x="383197" y="464185"/>
                </a:lnTo>
                <a:lnTo>
                  <a:pt x="403364" y="502754"/>
                </a:lnTo>
                <a:lnTo>
                  <a:pt x="428358" y="538276"/>
                </a:lnTo>
                <a:lnTo>
                  <a:pt x="457771" y="570344"/>
                </a:lnTo>
                <a:lnTo>
                  <a:pt x="491172" y="598576"/>
                </a:lnTo>
                <a:lnTo>
                  <a:pt x="528167" y="622566"/>
                </a:lnTo>
                <a:lnTo>
                  <a:pt x="568337" y="641908"/>
                </a:lnTo>
                <a:lnTo>
                  <a:pt x="611263" y="656221"/>
                </a:lnTo>
                <a:lnTo>
                  <a:pt x="656513" y="665111"/>
                </a:lnTo>
                <a:lnTo>
                  <a:pt x="703707" y="668147"/>
                </a:lnTo>
                <a:lnTo>
                  <a:pt x="750912" y="665111"/>
                </a:lnTo>
                <a:lnTo>
                  <a:pt x="796188" y="656221"/>
                </a:lnTo>
                <a:lnTo>
                  <a:pt x="839114" y="641908"/>
                </a:lnTo>
                <a:lnTo>
                  <a:pt x="879284" y="622566"/>
                </a:lnTo>
                <a:lnTo>
                  <a:pt x="882421" y="620522"/>
                </a:lnTo>
                <a:lnTo>
                  <a:pt x="916279" y="598576"/>
                </a:lnTo>
                <a:lnTo>
                  <a:pt x="949680" y="570344"/>
                </a:lnTo>
                <a:lnTo>
                  <a:pt x="979081" y="538276"/>
                </a:lnTo>
                <a:lnTo>
                  <a:pt x="1004074" y="502754"/>
                </a:lnTo>
                <a:lnTo>
                  <a:pt x="1024216" y="464185"/>
                </a:lnTo>
                <a:lnTo>
                  <a:pt x="1039126" y="422960"/>
                </a:lnTo>
                <a:lnTo>
                  <a:pt x="1048385" y="379476"/>
                </a:lnTo>
                <a:lnTo>
                  <a:pt x="1051560" y="334137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96636" y="2002612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A346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7378" y="107975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A346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14748" y="3181730"/>
            <a:ext cx="700405" cy="732790"/>
          </a:xfrm>
          <a:custGeom>
            <a:avLst/>
            <a:gdLst/>
            <a:ahLst/>
            <a:cxnLst/>
            <a:rect l="l" t="t" r="r" b="b"/>
            <a:pathLst>
              <a:path w="700404" h="732789">
                <a:moveTo>
                  <a:pt x="350012" y="0"/>
                </a:moveTo>
                <a:lnTo>
                  <a:pt x="302520" y="3343"/>
                </a:lnTo>
                <a:lnTo>
                  <a:pt x="256969" y="13081"/>
                </a:lnTo>
                <a:lnTo>
                  <a:pt x="213776" y="28777"/>
                </a:lnTo>
                <a:lnTo>
                  <a:pt x="173359" y="49995"/>
                </a:lnTo>
                <a:lnTo>
                  <a:pt x="136135" y="76299"/>
                </a:lnTo>
                <a:lnTo>
                  <a:pt x="102520" y="107251"/>
                </a:lnTo>
                <a:lnTo>
                  <a:pt x="72933" y="142415"/>
                </a:lnTo>
                <a:lnTo>
                  <a:pt x="47789" y="181356"/>
                </a:lnTo>
                <a:lnTo>
                  <a:pt x="27507" y="223635"/>
                </a:lnTo>
                <a:lnTo>
                  <a:pt x="12503" y="268816"/>
                </a:lnTo>
                <a:lnTo>
                  <a:pt x="3195" y="316464"/>
                </a:lnTo>
                <a:lnTo>
                  <a:pt x="0" y="366141"/>
                </a:lnTo>
                <a:lnTo>
                  <a:pt x="3195" y="415817"/>
                </a:lnTo>
                <a:lnTo>
                  <a:pt x="12503" y="463464"/>
                </a:lnTo>
                <a:lnTo>
                  <a:pt x="27507" y="508644"/>
                </a:lnTo>
                <a:lnTo>
                  <a:pt x="47789" y="550922"/>
                </a:lnTo>
                <a:lnTo>
                  <a:pt x="72933" y="589861"/>
                </a:lnTo>
                <a:lnTo>
                  <a:pt x="102520" y="625024"/>
                </a:lnTo>
                <a:lnTo>
                  <a:pt x="136135" y="655974"/>
                </a:lnTo>
                <a:lnTo>
                  <a:pt x="173359" y="682276"/>
                </a:lnTo>
                <a:lnTo>
                  <a:pt x="213776" y="703493"/>
                </a:lnTo>
                <a:lnTo>
                  <a:pt x="256969" y="719189"/>
                </a:lnTo>
                <a:lnTo>
                  <a:pt x="302520" y="728926"/>
                </a:lnTo>
                <a:lnTo>
                  <a:pt x="350012" y="732269"/>
                </a:lnTo>
                <a:lnTo>
                  <a:pt x="397503" y="728926"/>
                </a:lnTo>
                <a:lnTo>
                  <a:pt x="443054" y="719189"/>
                </a:lnTo>
                <a:lnTo>
                  <a:pt x="486247" y="703493"/>
                </a:lnTo>
                <a:lnTo>
                  <a:pt x="526664" y="682276"/>
                </a:lnTo>
                <a:lnTo>
                  <a:pt x="529946" y="679957"/>
                </a:lnTo>
                <a:lnTo>
                  <a:pt x="350012" y="679957"/>
                </a:lnTo>
                <a:lnTo>
                  <a:pt x="301369" y="675870"/>
                </a:lnTo>
                <a:lnTo>
                  <a:pt x="255221" y="664037"/>
                </a:lnTo>
                <a:lnTo>
                  <a:pt x="212184" y="645102"/>
                </a:lnTo>
                <a:lnTo>
                  <a:pt x="172878" y="619709"/>
                </a:lnTo>
                <a:lnTo>
                  <a:pt x="137922" y="588502"/>
                </a:lnTo>
                <a:lnTo>
                  <a:pt x="107933" y="552124"/>
                </a:lnTo>
                <a:lnTo>
                  <a:pt x="83532" y="511221"/>
                </a:lnTo>
                <a:lnTo>
                  <a:pt x="65336" y="466435"/>
                </a:lnTo>
                <a:lnTo>
                  <a:pt x="53965" y="418411"/>
                </a:lnTo>
                <a:lnTo>
                  <a:pt x="50037" y="367791"/>
                </a:lnTo>
                <a:lnTo>
                  <a:pt x="53965" y="317138"/>
                </a:lnTo>
                <a:lnTo>
                  <a:pt x="65336" y="269086"/>
                </a:lnTo>
                <a:lnTo>
                  <a:pt x="83532" y="224279"/>
                </a:lnTo>
                <a:lnTo>
                  <a:pt x="107933" y="183359"/>
                </a:lnTo>
                <a:lnTo>
                  <a:pt x="137922" y="146970"/>
                </a:lnTo>
                <a:lnTo>
                  <a:pt x="172878" y="115755"/>
                </a:lnTo>
                <a:lnTo>
                  <a:pt x="212184" y="90358"/>
                </a:lnTo>
                <a:lnTo>
                  <a:pt x="255221" y="71420"/>
                </a:lnTo>
                <a:lnTo>
                  <a:pt x="301369" y="59586"/>
                </a:lnTo>
                <a:lnTo>
                  <a:pt x="350012" y="55499"/>
                </a:lnTo>
                <a:lnTo>
                  <a:pt x="534452" y="55499"/>
                </a:lnTo>
                <a:lnTo>
                  <a:pt x="526664" y="49995"/>
                </a:lnTo>
                <a:lnTo>
                  <a:pt x="486247" y="28777"/>
                </a:lnTo>
                <a:lnTo>
                  <a:pt x="443054" y="13081"/>
                </a:lnTo>
                <a:lnTo>
                  <a:pt x="397503" y="3343"/>
                </a:lnTo>
                <a:lnTo>
                  <a:pt x="350012" y="0"/>
                </a:lnTo>
                <a:close/>
              </a:path>
              <a:path w="700404" h="732789">
                <a:moveTo>
                  <a:pt x="534452" y="55499"/>
                </a:moveTo>
                <a:lnTo>
                  <a:pt x="350012" y="55499"/>
                </a:lnTo>
                <a:lnTo>
                  <a:pt x="398688" y="59586"/>
                </a:lnTo>
                <a:lnTo>
                  <a:pt x="444864" y="71420"/>
                </a:lnTo>
                <a:lnTo>
                  <a:pt x="487922" y="90358"/>
                </a:lnTo>
                <a:lnTo>
                  <a:pt x="527245" y="115755"/>
                </a:lnTo>
                <a:lnTo>
                  <a:pt x="562213" y="146970"/>
                </a:lnTo>
                <a:lnTo>
                  <a:pt x="592209" y="183359"/>
                </a:lnTo>
                <a:lnTo>
                  <a:pt x="616615" y="224279"/>
                </a:lnTo>
                <a:lnTo>
                  <a:pt x="634813" y="269086"/>
                </a:lnTo>
                <a:lnTo>
                  <a:pt x="646185" y="317138"/>
                </a:lnTo>
                <a:lnTo>
                  <a:pt x="650113" y="367791"/>
                </a:lnTo>
                <a:lnTo>
                  <a:pt x="646185" y="418411"/>
                </a:lnTo>
                <a:lnTo>
                  <a:pt x="634813" y="466435"/>
                </a:lnTo>
                <a:lnTo>
                  <a:pt x="616615" y="511221"/>
                </a:lnTo>
                <a:lnTo>
                  <a:pt x="592209" y="552124"/>
                </a:lnTo>
                <a:lnTo>
                  <a:pt x="562213" y="588502"/>
                </a:lnTo>
                <a:lnTo>
                  <a:pt x="527245" y="619709"/>
                </a:lnTo>
                <a:lnTo>
                  <a:pt x="487922" y="645102"/>
                </a:lnTo>
                <a:lnTo>
                  <a:pt x="444864" y="664037"/>
                </a:lnTo>
                <a:lnTo>
                  <a:pt x="398688" y="675870"/>
                </a:lnTo>
                <a:lnTo>
                  <a:pt x="350012" y="679957"/>
                </a:lnTo>
                <a:lnTo>
                  <a:pt x="529946" y="679957"/>
                </a:lnTo>
                <a:lnTo>
                  <a:pt x="563888" y="655974"/>
                </a:lnTo>
                <a:lnTo>
                  <a:pt x="597503" y="625024"/>
                </a:lnTo>
                <a:lnTo>
                  <a:pt x="627090" y="589861"/>
                </a:lnTo>
                <a:lnTo>
                  <a:pt x="652234" y="550922"/>
                </a:lnTo>
                <a:lnTo>
                  <a:pt x="672516" y="508644"/>
                </a:lnTo>
                <a:lnTo>
                  <a:pt x="687520" y="463464"/>
                </a:lnTo>
                <a:lnTo>
                  <a:pt x="696828" y="415817"/>
                </a:lnTo>
                <a:lnTo>
                  <a:pt x="700024" y="366141"/>
                </a:lnTo>
                <a:lnTo>
                  <a:pt x="696828" y="316464"/>
                </a:lnTo>
                <a:lnTo>
                  <a:pt x="687520" y="268816"/>
                </a:lnTo>
                <a:lnTo>
                  <a:pt x="672516" y="223635"/>
                </a:lnTo>
                <a:lnTo>
                  <a:pt x="652234" y="181356"/>
                </a:lnTo>
                <a:lnTo>
                  <a:pt x="627090" y="142415"/>
                </a:lnTo>
                <a:lnTo>
                  <a:pt x="597503" y="107251"/>
                </a:lnTo>
                <a:lnTo>
                  <a:pt x="563888" y="76299"/>
                </a:lnTo>
                <a:lnTo>
                  <a:pt x="534452" y="55499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01134" y="33494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A346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6003" y="430753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A346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7315" y="4267606"/>
            <a:ext cx="4033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Постоянная </a:t>
            </a:r>
            <a:r>
              <a:rPr sz="1500" spc="-10" dirty="0">
                <a:latin typeface="Calibri"/>
                <a:cs typeface="Calibri"/>
              </a:rPr>
              <a:t>похвала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10" dirty="0">
                <a:latin typeface="Calibri"/>
                <a:cs typeface="Calibri"/>
              </a:rPr>
              <a:t>поддержка </a:t>
            </a:r>
            <a:r>
              <a:rPr sz="1500" spc="-5" dirty="0">
                <a:latin typeface="Calibri"/>
                <a:cs typeface="Calibri"/>
              </a:rPr>
              <a:t>ребенка, даже,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если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у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него </a:t>
            </a:r>
            <a:r>
              <a:rPr sz="1500" spc="-10" dirty="0">
                <a:latin typeface="Calibri"/>
                <a:cs typeface="Calibri"/>
              </a:rPr>
              <a:t>что-то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получается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не</a:t>
            </a:r>
            <a:r>
              <a:rPr sz="1500" spc="-5" dirty="0">
                <a:latin typeface="Calibri"/>
                <a:cs typeface="Calibri"/>
              </a:rPr>
              <a:t> так,</a:t>
            </a:r>
            <a:r>
              <a:rPr sz="1500" spc="-10" dirty="0">
                <a:latin typeface="Calibri"/>
                <a:cs typeface="Calibri"/>
              </a:rPr>
              <a:t> как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хочется!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051" name="Picture 3" descr="C:\Users\Исток1\Desktop\IMG-5238d17f152abf7aaaf0700de8895ef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01777"/>
            <a:ext cx="3513021" cy="38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882" y="35178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Практическая</a:t>
            </a:r>
            <a:r>
              <a:rPr spc="-15" dirty="0"/>
              <a:t> </a:t>
            </a:r>
            <a:r>
              <a:rPr spc="-5" dirty="0"/>
              <a:t>работа</a:t>
            </a:r>
            <a:r>
              <a:rPr spc="-20" dirty="0"/>
              <a:t> </a:t>
            </a:r>
            <a:r>
              <a:rPr spc="-5" dirty="0"/>
              <a:t>«Ёжик»</a:t>
            </a:r>
          </a:p>
        </p:txBody>
      </p:sp>
      <p:sp>
        <p:nvSpPr>
          <p:cNvPr id="3" name="object 3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3620" y="1108506"/>
            <a:ext cx="4389628" cy="33056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01188" y="587502"/>
            <a:ext cx="3288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Вспомогательный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инструмент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-5" dirty="0">
                <a:latin typeface="Calibri"/>
                <a:cs typeface="Calibri"/>
              </a:rPr>
              <a:t>обычная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расческа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1882" y="35178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Практическая</a:t>
            </a:r>
            <a:r>
              <a:rPr spc="-15" dirty="0"/>
              <a:t> </a:t>
            </a:r>
            <a:r>
              <a:rPr spc="-5" dirty="0"/>
              <a:t>работа</a:t>
            </a:r>
            <a:r>
              <a:rPr spc="-20" dirty="0"/>
              <a:t> </a:t>
            </a:r>
            <a:r>
              <a:rPr spc="-5" dirty="0"/>
              <a:t>«Ёжик»</a:t>
            </a:r>
          </a:p>
        </p:txBody>
      </p:sp>
      <p:sp>
        <p:nvSpPr>
          <p:cNvPr id="3" name="object 3"/>
          <p:cNvSpPr/>
          <p:nvPr/>
        </p:nvSpPr>
        <p:spPr>
          <a:xfrm>
            <a:off x="8049386" y="2171445"/>
            <a:ext cx="1094740" cy="2972435"/>
          </a:xfrm>
          <a:custGeom>
            <a:avLst/>
            <a:gdLst/>
            <a:ahLst/>
            <a:cxnLst/>
            <a:rect l="l" t="t" r="r" b="b"/>
            <a:pathLst>
              <a:path w="1094740" h="2972435">
                <a:moveTo>
                  <a:pt x="1094613" y="0"/>
                </a:moveTo>
                <a:lnTo>
                  <a:pt x="0" y="2972053"/>
                </a:lnTo>
                <a:lnTo>
                  <a:pt x="1094613" y="2972053"/>
                </a:lnTo>
                <a:lnTo>
                  <a:pt x="1094613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423" y="615569"/>
            <a:ext cx="531495" cy="379730"/>
          </a:xfrm>
          <a:custGeom>
            <a:avLst/>
            <a:gdLst/>
            <a:ahLst/>
            <a:cxnLst/>
            <a:rect l="l" t="t" r="r" b="b"/>
            <a:pathLst>
              <a:path w="531494" h="379730">
                <a:moveTo>
                  <a:pt x="435952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729"/>
                </a:lnTo>
                <a:lnTo>
                  <a:pt x="435952" y="379729"/>
                </a:lnTo>
                <a:lnTo>
                  <a:pt x="530910" y="189864"/>
                </a:lnTo>
                <a:lnTo>
                  <a:pt x="435952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6511" y="627329"/>
            <a:ext cx="3533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А)	</a:t>
            </a:r>
            <a:r>
              <a:rPr sz="1800" spc="-5" dirty="0">
                <a:latin typeface="Calibri"/>
                <a:cs typeface="Calibri"/>
              </a:rPr>
              <a:t>Капаем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лист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желтую</a:t>
            </a:r>
            <a:r>
              <a:rPr sz="1800" spc="-10" dirty="0">
                <a:latin typeface="Calibri"/>
                <a:cs typeface="Calibri"/>
              </a:rPr>
              <a:t> краску.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9647" y="975486"/>
            <a:ext cx="2213482" cy="159626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65111" y="2705354"/>
            <a:ext cx="531495" cy="380365"/>
          </a:xfrm>
          <a:custGeom>
            <a:avLst/>
            <a:gdLst/>
            <a:ahLst/>
            <a:cxnLst/>
            <a:rect l="l" t="t" r="r" b="b"/>
            <a:pathLst>
              <a:path w="531494" h="380364">
                <a:moveTo>
                  <a:pt x="435952" y="0"/>
                </a:moveTo>
                <a:lnTo>
                  <a:pt x="94957" y="0"/>
                </a:lnTo>
                <a:lnTo>
                  <a:pt x="0" y="189864"/>
                </a:lnTo>
                <a:lnTo>
                  <a:pt x="94957" y="379856"/>
                </a:lnTo>
                <a:lnTo>
                  <a:pt x="435952" y="379856"/>
                </a:lnTo>
                <a:lnTo>
                  <a:pt x="530910" y="189864"/>
                </a:lnTo>
                <a:lnTo>
                  <a:pt x="435952" y="0"/>
                </a:lnTo>
                <a:close/>
              </a:path>
            </a:pathLst>
          </a:custGeom>
          <a:solidFill>
            <a:srgbClr val="F3A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1200" y="2718054"/>
            <a:ext cx="69697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759" marR="5080" indent="-480059">
              <a:lnSpc>
                <a:spcPct val="100000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Б)	</a:t>
            </a:r>
            <a:r>
              <a:rPr sz="1800" spc="-10" dirty="0">
                <a:latin typeface="Calibri"/>
                <a:cs typeface="Calibri"/>
              </a:rPr>
              <a:t>Проводим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расческой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желтой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краске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направлении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верхнему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краю </a:t>
            </a:r>
            <a:r>
              <a:rPr sz="1800" spc="-5" dirty="0">
                <a:latin typeface="Calibri"/>
                <a:cs typeface="Calibri"/>
              </a:rPr>
              <a:t>листа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несколько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5235" y="3363086"/>
            <a:ext cx="2207894" cy="1609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513</Words>
  <Application>Microsoft Office PowerPoint</Application>
  <PresentationFormat>Экран (16:9)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ОСНОВНЫЕ ЦЕЛИ занятий с детьми:</vt:lpstr>
      <vt:lpstr> Родителям необходимо научиться:</vt:lpstr>
      <vt:lpstr>Чтобы занятие прошло успешно, необходимо  3 составляющих:</vt:lpstr>
      <vt:lpstr>Примеры творческих занятий :</vt:lpstr>
      <vt:lpstr>Методы и приемы работы:</vt:lpstr>
      <vt:lpstr>Чтобы задание было легко  выполнено ребенком,  необходимо:</vt:lpstr>
      <vt:lpstr>Практическая работа «Ёжик»</vt:lpstr>
      <vt:lpstr>Практическая работа «Ёжик»</vt:lpstr>
      <vt:lpstr>Практическая работа «Ёжик»</vt:lpstr>
      <vt:lpstr>Презентация PowerPoint</vt:lpstr>
      <vt:lpstr>Практическая работа «Ёжик» Ж) Рисуем расческой иголки ежику (от центра черного пятна в разные стороны)</vt:lpstr>
      <vt:lpstr>Практическая работа «Ёжик»</vt:lpstr>
      <vt:lpstr>Практическая работа «Времена года» </vt:lpstr>
      <vt:lpstr>Практическая работа «Времена года» </vt:lpstr>
      <vt:lpstr>Практическая работа «Времена года» </vt:lpstr>
      <vt:lpstr>Практическая работа «Времена года» </vt:lpstr>
      <vt:lpstr>Практическая работа «Времена года» </vt:lpstr>
      <vt:lpstr>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Исток</cp:lastModifiedBy>
  <cp:revision>64</cp:revision>
  <dcterms:created xsi:type="dcterms:W3CDTF">2024-10-23T11:28:19Z</dcterms:created>
  <dcterms:modified xsi:type="dcterms:W3CDTF">2025-05-20T12:49:21Z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2024-10-23T00:00:00Z</vt:filetime>
  </property>
</Properties>
</file>